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1" r:id="rId13"/>
    <p:sldId id="268" r:id="rId14"/>
    <p:sldId id="270" r:id="rId15"/>
    <p:sldId id="272" r:id="rId16"/>
    <p:sldId id="269" r:id="rId1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gvxulm8u2DRV3fJN8lhfkWX2xIT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1D1512B-300B-4EC9-A599-2193951810F9}">
  <a:tblStyle styleId="{E1D1512B-300B-4EC9-A599-2193951810F9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770" autoAdjust="0"/>
  </p:normalViewPr>
  <p:slideViewPr>
    <p:cSldViewPr snapToGrid="0">
      <p:cViewPr varScale="1">
        <p:scale>
          <a:sx n="52" d="100"/>
          <a:sy n="52" d="100"/>
        </p:scale>
        <p:origin x="1204" y="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b="0"/>
              <a:t>Noen små justeringer</a:t>
            </a:r>
            <a:endParaRPr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b="1"/>
              <a:t>Vedtak</a:t>
            </a:r>
            <a:r>
              <a:rPr lang="no-NO"/>
              <a:t>: Styrets forslag til organisasjonsplan ble enstemmig godkjent</a:t>
            </a:r>
            <a:endParaRPr/>
          </a:p>
        </p:txBody>
      </p:sp>
      <p:sp>
        <p:nvSpPr>
          <p:cNvPr id="188" name="Google Shape;188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Valgkomiteen presenterer og dirigent gjennomfører valget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Først leder og nestleder enkeltvis</a:t>
            </a:r>
            <a:endParaRPr/>
          </a:p>
        </p:txBody>
      </p:sp>
      <p:sp>
        <p:nvSpPr>
          <p:cNvPr id="259" name="Google Shape;259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8" name="Google Shape;26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Kjønnsrepresentasjon skal tilstrebes også her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b="1"/>
              <a:t>Vedtak</a:t>
            </a:r>
            <a:r>
              <a:rPr lang="no-NO"/>
              <a:t>: Årsmøtet gir styret fullmakt til å utnevne representanter til ting og møter i de organisasjonsledd klubben har representasjonsrett</a:t>
            </a:r>
            <a:endParaRPr/>
          </a:p>
        </p:txBody>
      </p:sp>
      <p:sp>
        <p:nvSpPr>
          <p:cNvPr id="269" name="Google Shape;269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13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6" name="Google Shape;276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16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no-NO"/>
              <a:t>Stemmerett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no-NO"/>
              <a:t>Hvor mange med stemmerett som var tilstede ved starten av årsmøtet.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Fylle 15 år i 2021, medlem i én måned og oppfylt forpliktelser.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Også styremedlemmene har stemmerett og skal regnes med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Årsmøtet beslutningsdyktig hvis like mange møter som antall styremedlemmer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2. Talerett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Også for ansatte som har 20 % stilling eller mindre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Styret fremmer forslag til dirigent (Aslak Runde)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Vedtak</a:t>
            </a:r>
            <a:r>
              <a:rPr lang="no-NO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Forslag til referent og to medlemmer som skal underskrive protokollen. (Åse, Jens og Viviann?)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no-NO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Vedtak</a:t>
            </a:r>
            <a:r>
              <a:rPr lang="no-NO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no-NO" dirty="0"/>
              <a:t>1. </a:t>
            </a:r>
            <a:r>
              <a:rPr lang="nb-NO" dirty="0"/>
              <a:t>Er det kommentarer til forretningsorden?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nb-NO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no-NO" dirty="0"/>
              <a:t>2. </a:t>
            </a:r>
            <a:r>
              <a:rPr lang="nb-NO" dirty="0"/>
              <a:t>Er det kommentarer til innkalling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nb-NO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nb-NO" dirty="0"/>
              <a:t>3. Er det kommentarer til sakslisten?  Siste sjanse for nye saker under denne saken, krever 2/3 flertall av alle oppmøtte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nb-NO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3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b="1"/>
              <a:t>Vedtak</a:t>
            </a:r>
            <a:r>
              <a:rPr lang="no-NO"/>
              <a:t>: Styrets årsberetning ble enstemmig godkjent</a:t>
            </a:r>
            <a:endParaRPr/>
          </a:p>
        </p:txBody>
      </p:sp>
      <p:sp>
        <p:nvSpPr>
          <p:cNvPr id="139" name="Google Shape;13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lphaLcPeriod"/>
            </a:pPr>
            <a:r>
              <a:rPr lang="nb-NO" dirty="0"/>
              <a:t>Underskudd mindre enn budsjettert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lphaLcPeriod"/>
            </a:pPr>
            <a:r>
              <a:rPr lang="nb-NO" dirty="0"/>
              <a:t>Henvise til punktet om økonomi i årsberetningen 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lphaLcPeriod"/>
            </a:pPr>
            <a:r>
              <a:rPr lang="nb-NO" dirty="0"/>
              <a:t>Vedlegg  </a:t>
            </a:r>
            <a:endParaRPr dirty="0"/>
          </a:p>
        </p:txBody>
      </p:sp>
      <p:sp>
        <p:nvSpPr>
          <p:cNvPr id="151" name="Google Shape;151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dirty="0"/>
          </a:p>
        </p:txBody>
      </p:sp>
      <p:sp>
        <p:nvSpPr>
          <p:cNvPr id="161" name="Google Shape;161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9" name="Google Shape;169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b="1"/>
              <a:t>Vedtak</a:t>
            </a:r>
            <a:r>
              <a:rPr lang="no-NO"/>
              <a:t>: Styrets forslag til budsjett for 2020 ble enstemmig godkjent</a:t>
            </a:r>
            <a:endParaRPr/>
          </a:p>
        </p:txBody>
      </p:sp>
      <p:sp>
        <p:nvSpPr>
          <p:cNvPr id="179" name="Google Shape;179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lysbil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drett teks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drett tittel og teks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 og innhold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loverskrift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 innholdsdeler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menligning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re tittel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mt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nhold med tekst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e med tekst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"/>
          <p:cNvSpPr txBox="1">
            <a:spLocks noGrp="1"/>
          </p:cNvSpPr>
          <p:nvPr>
            <p:ph type="ctrTitle"/>
          </p:nvPr>
        </p:nvSpPr>
        <p:spPr>
          <a:xfrm>
            <a:off x="1156449" y="200296"/>
            <a:ext cx="9144000" cy="1443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6000"/>
              <a:buFont typeface="Calibri"/>
              <a:buNone/>
            </a:pPr>
            <a:r>
              <a:rPr lang="no-NO" dirty="0">
                <a:solidFill>
                  <a:srgbClr val="2F5496"/>
                </a:solidFill>
              </a:rPr>
              <a:t>Årsmøtet 202</a:t>
            </a:r>
            <a:r>
              <a:rPr lang="nb-NO" dirty="0">
                <a:solidFill>
                  <a:srgbClr val="2F5496"/>
                </a:solidFill>
              </a:rPr>
              <a:t>2</a:t>
            </a:r>
            <a:r>
              <a:rPr lang="no-NO" dirty="0">
                <a:solidFill>
                  <a:srgbClr val="2F5496"/>
                </a:solidFill>
              </a:rPr>
              <a:t> i LKFK</a:t>
            </a:r>
            <a:endParaRPr dirty="0"/>
          </a:p>
        </p:txBody>
      </p:sp>
      <p:sp>
        <p:nvSpPr>
          <p:cNvPr id="108" name="Google Shape;108;p1"/>
          <p:cNvSpPr txBox="1">
            <a:spLocks noGrp="1"/>
          </p:cNvSpPr>
          <p:nvPr>
            <p:ph type="subTitle" idx="1"/>
          </p:nvPr>
        </p:nvSpPr>
        <p:spPr>
          <a:xfrm>
            <a:off x="1524000" y="1585921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r>
              <a:rPr lang="no-NO" dirty="0">
                <a:solidFill>
                  <a:srgbClr val="7F7F7F"/>
                </a:solidFill>
              </a:rPr>
              <a:t>2</a:t>
            </a:r>
            <a:r>
              <a:rPr lang="nb-NO" dirty="0">
                <a:solidFill>
                  <a:srgbClr val="7F7F7F"/>
                </a:solidFill>
              </a:rPr>
              <a:t>4</a:t>
            </a:r>
            <a:r>
              <a:rPr lang="no-NO" dirty="0">
                <a:solidFill>
                  <a:srgbClr val="7F7F7F"/>
                </a:solidFill>
              </a:rPr>
              <a:t>. februar 202</a:t>
            </a:r>
            <a:r>
              <a:rPr lang="nb-NO">
                <a:solidFill>
                  <a:srgbClr val="7F7F7F"/>
                </a:solidFill>
              </a:rPr>
              <a:t>2</a:t>
            </a:r>
            <a:r>
              <a:rPr lang="no-NO">
                <a:solidFill>
                  <a:srgbClr val="7F7F7F"/>
                </a:solidFill>
              </a:rPr>
              <a:t>, </a:t>
            </a:r>
            <a:r>
              <a:rPr lang="nb-NO" dirty="0">
                <a:solidFill>
                  <a:srgbClr val="7F7F7F"/>
                </a:solidFill>
              </a:rPr>
              <a:t>kafeen i curlinghallen </a:t>
            </a:r>
            <a:endParaRPr dirty="0"/>
          </a:p>
        </p:txBody>
      </p:sp>
      <p:sp>
        <p:nvSpPr>
          <p:cNvPr id="109" name="Google Shape;109;p1"/>
          <p:cNvSpPr/>
          <p:nvPr/>
        </p:nvSpPr>
        <p:spPr>
          <a:xfrm>
            <a:off x="191069" y="-150395"/>
            <a:ext cx="192505" cy="7158789"/>
          </a:xfrm>
          <a:prstGeom prst="rect">
            <a:avLst/>
          </a:prstGeom>
          <a:solidFill>
            <a:srgbClr val="2F549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"/>
          <p:cNvSpPr txBox="1"/>
          <p:nvPr/>
        </p:nvSpPr>
        <p:spPr>
          <a:xfrm>
            <a:off x="1979780" y="5583389"/>
            <a:ext cx="4495800" cy="56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4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LKK 30 år		1987-2017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97731F77-1016-4380-A9E0-B662EABC25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75197" y="2348464"/>
            <a:ext cx="3241603" cy="21610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Bilde 9" descr="Et bilde som inneholder tak, innendørs, personer, scene&#10;&#10;Automatisk generert beskrivelse">
            <a:extLst>
              <a:ext uri="{FF2B5EF4-FFF2-40B4-BE49-F238E27FC236}">
                <a16:creationId xmlns:a16="http://schemas.microsoft.com/office/drawing/2014/main" id="{EDB6E4DD-5AA3-42C3-9236-63CF8BD52A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074" y="3365115"/>
            <a:ext cx="2793123" cy="209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D7602FB7-46D0-4C75-99C8-CD1AF063FF1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16" b="6916"/>
          <a:stretch>
            <a:fillRect/>
          </a:stretch>
        </p:blipFill>
        <p:spPr bwMode="auto">
          <a:xfrm>
            <a:off x="4485131" y="4535968"/>
            <a:ext cx="3241603" cy="20948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8A795462-B7BA-4EA8-9DA6-A32C2E9026B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9743" y="3351461"/>
            <a:ext cx="2550706" cy="209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39B22BBC-6BB8-4B9B-9844-9A29AB49AF8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6975" l="5712" r="96837">
                        <a14:foregroundMark x1="19772" y1="44166" x2="42091" y2="72947"/>
                        <a14:foregroundMark x1="42091" y1="72947" x2="79701" y2="56093"/>
                        <a14:foregroundMark x1="79701" y1="56093" x2="85413" y2="39326"/>
                        <a14:foregroundMark x1="85413" y1="39326" x2="20914" y2="15125"/>
                        <a14:foregroundMark x1="20914" y1="15125" x2="38049" y2="63526"/>
                        <a14:foregroundMark x1="38049" y1="63526" x2="84974" y2="12360"/>
                        <a14:foregroundMark x1="84974" y1="12360" x2="44903" y2="4494"/>
                        <a14:foregroundMark x1="44903" y1="4494" x2="12566" y2="12100"/>
                        <a14:foregroundMark x1="12566" y1="12100" x2="12039" y2="12532"/>
                        <a14:foregroundMark x1="12039" y1="12532" x2="11511" y2="43820"/>
                        <a14:foregroundMark x1="11511" y1="43820" x2="46749" y2="92826"/>
                        <a14:foregroundMark x1="46749" y1="92826" x2="96924" y2="25065"/>
                        <a14:foregroundMark x1="96924" y1="25065" x2="52548" y2="86"/>
                        <a14:foregroundMark x1="8699" y1="12792" x2="12039" y2="41832"/>
                        <a14:foregroundMark x1="5712" y1="40968" x2="10633" y2="16508"/>
                        <a14:foregroundMark x1="20475" y1="72342" x2="51757" y2="90925"/>
                        <a14:foregroundMark x1="51757" y1="90925" x2="71793" y2="75799"/>
                        <a14:foregroundMark x1="71793" y1="75799" x2="43673" y2="40017"/>
                        <a14:foregroundMark x1="84007" y1="9767" x2="34710" y2="13483"/>
                        <a14:foregroundMark x1="65202" y1="2852" x2="92882" y2="16508"/>
                        <a14:foregroundMark x1="94815" y1="31720" x2="83304" y2="62403"/>
                        <a14:foregroundMark x1="83304" y1="62403" x2="60018" y2="90838"/>
                        <a14:foregroundMark x1="60018" y1="90838" x2="33918" y2="89322"/>
                        <a14:foregroundMark x1="30795" y1="85079" x2="36380" y2="83578"/>
                        <a14:foregroundMark x1="26098" y1="9075" x2="62302" y2="18842"/>
                        <a14:foregroundMark x1="62302" y1="18842" x2="72935" y2="15125"/>
                        <a14:foregroundMark x1="46924" y1="27831" x2="60984" y2="66119"/>
                        <a14:foregroundMark x1="60984" y1="66119" x2="69420" y2="55488"/>
                        <a14:foregroundMark x1="93409" y1="35609" x2="77417" y2="73898"/>
                        <a14:foregroundMark x1="75747" y1="71392" x2="93497" y2="42092"/>
                        <a14:foregroundMark x1="93497" y1="42092" x2="94288" y2="35177"/>
                        <a14:foregroundMark x1="17135" y1="37252" x2="36204" y2="39326"/>
                        <a14:foregroundMark x1="36204" y1="46240" x2="63796" y2="70441"/>
                        <a14:foregroundMark x1="65202" y1="46672" x2="63796" y2="34745"/>
                        <a14:foregroundMark x1="34007" y1="51080" x2="45343" y2="57995"/>
                        <a14:foregroundMark x1="8260" y1="39585" x2="22056" y2="70959"/>
                        <a14:foregroundMark x1="22759" y1="74589" x2="10896" y2="43302"/>
                        <a14:foregroundMark x1="10896" y1="43302" x2="8260" y2="40017"/>
                        <a14:foregroundMark x1="7118" y1="41141" x2="18278" y2="73034"/>
                        <a14:foregroundMark x1="18278" y1="73034" x2="19772" y2="74417"/>
                        <a14:foregroundMark x1="28383" y1="78565" x2="55360" y2="81504"/>
                        <a14:foregroundMark x1="79525" y1="71132" x2="93146" y2="45290"/>
                        <a14:foregroundMark x1="55360" y1="92135" x2="49297" y2="96975"/>
                        <a14:foregroundMark x1="82337" y1="62835" x2="88664" y2="57736"/>
                        <a14:foregroundMark x1="37610" y1="91443" x2="28647" y2="82887"/>
                        <a14:backgroundMark x1="21880" y1="84788" x2="32425" y2="92135"/>
                        <a14:backgroundMark x1="32425" y1="92135" x2="17135" y2="84097"/>
                        <a14:backgroundMark x1="17135" y1="84097" x2="26098" y2="93086"/>
                        <a14:backgroundMark x1="27504" y1="84788" x2="33568" y2="89628"/>
                        <a14:backgroundMark x1="21353" y1="88678" x2="15026" y2="8772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67224" y="761678"/>
            <a:ext cx="1212200" cy="123243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4000"/>
              <a:buFont typeface="Calibri"/>
              <a:buNone/>
            </a:pPr>
            <a:r>
              <a:rPr lang="no-NO" sz="4000" dirty="0">
                <a:solidFill>
                  <a:srgbClr val="2F5496"/>
                </a:solidFill>
              </a:rPr>
              <a:t>Sak 13: </a:t>
            </a:r>
            <a:r>
              <a:rPr lang="nb-NO" sz="4000" dirty="0">
                <a:solidFill>
                  <a:srgbClr val="2F5496"/>
                </a:solidFill>
              </a:rPr>
              <a:t>Behandle idrettslagets </a:t>
            </a:r>
            <a:r>
              <a:rPr lang="no-NO" sz="4000" dirty="0">
                <a:solidFill>
                  <a:srgbClr val="2F5496"/>
                </a:solidFill>
              </a:rPr>
              <a:t>organisasjonsplan</a:t>
            </a:r>
            <a:endParaRPr dirty="0"/>
          </a:p>
        </p:txBody>
      </p:sp>
      <p:sp>
        <p:nvSpPr>
          <p:cNvPr id="191" name="Google Shape;191;p10"/>
          <p:cNvSpPr txBox="1">
            <a:spLocks noGrp="1"/>
          </p:cNvSpPr>
          <p:nvPr>
            <p:ph type="body" idx="1"/>
          </p:nvPr>
        </p:nvSpPr>
        <p:spPr>
          <a:xfrm>
            <a:off x="827124" y="150175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o-NO" sz="2000" dirty="0"/>
              <a:t>For nærmere beskrivelse av klubbens organisering, henvises det til klubbhåndboka, kapittel 6.</a:t>
            </a:r>
            <a:endParaRPr sz="2000"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sp>
        <p:nvSpPr>
          <p:cNvPr id="192" name="Google Shape;192;p10"/>
          <p:cNvSpPr/>
          <p:nvPr/>
        </p:nvSpPr>
        <p:spPr>
          <a:xfrm>
            <a:off x="191069" y="-150395"/>
            <a:ext cx="192505" cy="7158789"/>
          </a:xfrm>
          <a:prstGeom prst="rect">
            <a:avLst/>
          </a:prstGeom>
          <a:solidFill>
            <a:srgbClr val="2F549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3" name="Google Shape;193;p10"/>
          <p:cNvGrpSpPr/>
          <p:nvPr/>
        </p:nvGrpSpPr>
        <p:grpSpPr>
          <a:xfrm>
            <a:off x="1544073" y="2438931"/>
            <a:ext cx="3606762" cy="3980214"/>
            <a:chOff x="1172901" y="2018"/>
            <a:chExt cx="3606762" cy="3980214"/>
          </a:xfrm>
        </p:grpSpPr>
        <p:sp>
          <p:nvSpPr>
            <p:cNvPr id="194" name="Google Shape;194;p10"/>
            <p:cNvSpPr/>
            <p:nvPr/>
          </p:nvSpPr>
          <p:spPr>
            <a:xfrm>
              <a:off x="3649479" y="1191169"/>
              <a:ext cx="147415" cy="184760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3A66B1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195" name="Google Shape;195;p10"/>
            <p:cNvSpPr/>
            <p:nvPr/>
          </p:nvSpPr>
          <p:spPr>
            <a:xfrm>
              <a:off x="3649479" y="1191169"/>
              <a:ext cx="147415" cy="114983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3A66B1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196" name="Google Shape;196;p10"/>
            <p:cNvSpPr/>
            <p:nvPr/>
          </p:nvSpPr>
          <p:spPr>
            <a:xfrm>
              <a:off x="3649479" y="1191169"/>
              <a:ext cx="147415" cy="45207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3A66B1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197" name="Google Shape;197;p10"/>
            <p:cNvSpPr/>
            <p:nvPr/>
          </p:nvSpPr>
          <p:spPr>
            <a:xfrm>
              <a:off x="2853436" y="493403"/>
              <a:ext cx="1189150" cy="20638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345A99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198" name="Google Shape;198;p10"/>
            <p:cNvSpPr/>
            <p:nvPr/>
          </p:nvSpPr>
          <p:spPr>
            <a:xfrm>
              <a:off x="2460328" y="1191169"/>
              <a:ext cx="147415" cy="254537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3A66B1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199" name="Google Shape;199;p10"/>
            <p:cNvSpPr/>
            <p:nvPr/>
          </p:nvSpPr>
          <p:spPr>
            <a:xfrm>
              <a:off x="2460328" y="1191169"/>
              <a:ext cx="147415" cy="184760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3A66B1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200" name="Google Shape;200;p10"/>
            <p:cNvSpPr/>
            <p:nvPr/>
          </p:nvSpPr>
          <p:spPr>
            <a:xfrm>
              <a:off x="2460328" y="1191169"/>
              <a:ext cx="147415" cy="114983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3A66B1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201" name="Google Shape;201;p10"/>
            <p:cNvSpPr/>
            <p:nvPr/>
          </p:nvSpPr>
          <p:spPr>
            <a:xfrm>
              <a:off x="2460328" y="1191169"/>
              <a:ext cx="147415" cy="45207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3A66B1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202" name="Google Shape;202;p10"/>
            <p:cNvSpPr/>
            <p:nvPr/>
          </p:nvSpPr>
          <p:spPr>
            <a:xfrm>
              <a:off x="2807716" y="493403"/>
              <a:ext cx="91440" cy="20638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12700" cap="flat" cmpd="sng">
              <a:solidFill>
                <a:srgbClr val="345A99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203" name="Google Shape;203;p10"/>
            <p:cNvSpPr/>
            <p:nvPr/>
          </p:nvSpPr>
          <p:spPr>
            <a:xfrm>
              <a:off x="1271178" y="1191169"/>
              <a:ext cx="147415" cy="254537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3A66B1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204" name="Google Shape;204;p10"/>
            <p:cNvSpPr/>
            <p:nvPr/>
          </p:nvSpPr>
          <p:spPr>
            <a:xfrm>
              <a:off x="1271178" y="1191169"/>
              <a:ext cx="147415" cy="184760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3A66B1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205" name="Google Shape;205;p10"/>
            <p:cNvSpPr/>
            <p:nvPr/>
          </p:nvSpPr>
          <p:spPr>
            <a:xfrm>
              <a:off x="1271178" y="1191169"/>
              <a:ext cx="147415" cy="114983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3A66B1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206" name="Google Shape;206;p10"/>
            <p:cNvSpPr/>
            <p:nvPr/>
          </p:nvSpPr>
          <p:spPr>
            <a:xfrm>
              <a:off x="1271178" y="1191169"/>
              <a:ext cx="147415" cy="45207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3A66B1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207" name="Google Shape;207;p10"/>
            <p:cNvSpPr/>
            <p:nvPr/>
          </p:nvSpPr>
          <p:spPr>
            <a:xfrm>
              <a:off x="1664285" y="493403"/>
              <a:ext cx="1189150" cy="20638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12700" cap="flat" cmpd="sng">
              <a:solidFill>
                <a:srgbClr val="345A99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208" name="Google Shape;208;p10"/>
            <p:cNvSpPr/>
            <p:nvPr/>
          </p:nvSpPr>
          <p:spPr>
            <a:xfrm>
              <a:off x="2362051" y="2018"/>
              <a:ext cx="982769" cy="491384"/>
            </a:xfrm>
            <a:prstGeom prst="rect">
              <a:avLst/>
            </a:prstGeom>
            <a:gradFill>
              <a:gsLst>
                <a:gs pos="0">
                  <a:srgbClr val="A6B6DE"/>
                </a:gs>
                <a:gs pos="50000">
                  <a:srgbClr val="97AAD8"/>
                </a:gs>
                <a:gs pos="100000">
                  <a:srgbClr val="859CD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0"/>
            <p:cNvSpPr txBox="1"/>
            <p:nvPr/>
          </p:nvSpPr>
          <p:spPr>
            <a:xfrm>
              <a:off x="2362051" y="2018"/>
              <a:ext cx="982769" cy="4913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" tIns="9525" rIns="9525" bIns="9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</a:pPr>
              <a:r>
                <a:rPr lang="no-NO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Sport</a:t>
              </a:r>
              <a:endParaRPr/>
            </a:p>
          </p:txBody>
        </p:sp>
        <p:sp>
          <p:nvSpPr>
            <p:cNvPr id="210" name="Google Shape;210;p10"/>
            <p:cNvSpPr/>
            <p:nvPr/>
          </p:nvSpPr>
          <p:spPr>
            <a:xfrm>
              <a:off x="1172901" y="699784"/>
              <a:ext cx="982769" cy="491384"/>
            </a:xfrm>
            <a:prstGeom prst="rect">
              <a:avLst/>
            </a:prstGeom>
            <a:gradFill>
              <a:gsLst>
                <a:gs pos="0">
                  <a:srgbClr val="A6B6DE"/>
                </a:gs>
                <a:gs pos="50000">
                  <a:srgbClr val="97AAD8"/>
                </a:gs>
                <a:gs pos="100000">
                  <a:srgbClr val="859CD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0"/>
            <p:cNvSpPr txBox="1"/>
            <p:nvPr/>
          </p:nvSpPr>
          <p:spPr>
            <a:xfrm>
              <a:off x="1172901" y="699784"/>
              <a:ext cx="982769" cy="4913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" tIns="9525" rIns="9525" bIns="9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</a:pPr>
              <a:r>
                <a:rPr lang="no-NO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Barn </a:t>
              </a:r>
              <a:endParaRPr/>
            </a:p>
          </p:txBody>
        </p:sp>
        <p:sp>
          <p:nvSpPr>
            <p:cNvPr id="212" name="Google Shape;212;p10"/>
            <p:cNvSpPr/>
            <p:nvPr/>
          </p:nvSpPr>
          <p:spPr>
            <a:xfrm>
              <a:off x="1418593" y="1397550"/>
              <a:ext cx="982769" cy="491384"/>
            </a:xfrm>
            <a:prstGeom prst="rect">
              <a:avLst/>
            </a:prstGeom>
            <a:gradFill>
              <a:gsLst>
                <a:gs pos="0">
                  <a:srgbClr val="A6B6DE"/>
                </a:gs>
                <a:gs pos="50000">
                  <a:srgbClr val="97AAD8"/>
                </a:gs>
                <a:gs pos="100000">
                  <a:srgbClr val="859CD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0"/>
            <p:cNvSpPr txBox="1"/>
            <p:nvPr/>
          </p:nvSpPr>
          <p:spPr>
            <a:xfrm>
              <a:off x="1418593" y="1397550"/>
              <a:ext cx="982769" cy="4913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" tIns="9525" rIns="9525" bIns="9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</a:pPr>
              <a:r>
                <a:rPr lang="no-NO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Hammartun</a:t>
              </a:r>
              <a:endParaRPr/>
            </a:p>
          </p:txBody>
        </p:sp>
        <p:sp>
          <p:nvSpPr>
            <p:cNvPr id="214" name="Google Shape;214;p10"/>
            <p:cNvSpPr/>
            <p:nvPr/>
          </p:nvSpPr>
          <p:spPr>
            <a:xfrm>
              <a:off x="1418593" y="2095316"/>
              <a:ext cx="982769" cy="491384"/>
            </a:xfrm>
            <a:prstGeom prst="rect">
              <a:avLst/>
            </a:prstGeom>
            <a:gradFill>
              <a:gsLst>
                <a:gs pos="0">
                  <a:srgbClr val="A6B6DE"/>
                </a:gs>
                <a:gs pos="50000">
                  <a:srgbClr val="97AAD8"/>
                </a:gs>
                <a:gs pos="100000">
                  <a:srgbClr val="859CD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0"/>
            <p:cNvSpPr txBox="1"/>
            <p:nvPr/>
          </p:nvSpPr>
          <p:spPr>
            <a:xfrm>
              <a:off x="1418593" y="2095316"/>
              <a:ext cx="982769" cy="4913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" tIns="9525" rIns="9525" bIns="9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</a:pPr>
              <a:r>
                <a:rPr lang="no-NO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Nordre Ål</a:t>
              </a:r>
              <a:endParaRPr/>
            </a:p>
          </p:txBody>
        </p:sp>
        <p:sp>
          <p:nvSpPr>
            <p:cNvPr id="216" name="Google Shape;216;p10"/>
            <p:cNvSpPr/>
            <p:nvPr/>
          </p:nvSpPr>
          <p:spPr>
            <a:xfrm>
              <a:off x="1418593" y="2793082"/>
              <a:ext cx="982769" cy="491384"/>
            </a:xfrm>
            <a:prstGeom prst="rect">
              <a:avLst/>
            </a:prstGeom>
            <a:gradFill>
              <a:gsLst>
                <a:gs pos="0">
                  <a:srgbClr val="A6B6DE"/>
                </a:gs>
                <a:gs pos="50000">
                  <a:srgbClr val="97AAD8"/>
                </a:gs>
                <a:gs pos="100000">
                  <a:srgbClr val="859CD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0"/>
            <p:cNvSpPr txBox="1"/>
            <p:nvPr/>
          </p:nvSpPr>
          <p:spPr>
            <a:xfrm>
              <a:off x="1418593" y="2793082"/>
              <a:ext cx="982769" cy="4913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" tIns="9525" rIns="9525" bIns="9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</a:pPr>
              <a:r>
                <a:rPr lang="no-NO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Søre Ål</a:t>
              </a:r>
              <a:endParaRPr/>
            </a:p>
          </p:txBody>
        </p:sp>
        <p:sp>
          <p:nvSpPr>
            <p:cNvPr id="218" name="Google Shape;218;p10"/>
            <p:cNvSpPr/>
            <p:nvPr/>
          </p:nvSpPr>
          <p:spPr>
            <a:xfrm>
              <a:off x="1418593" y="3490848"/>
              <a:ext cx="982769" cy="491384"/>
            </a:xfrm>
            <a:prstGeom prst="rect">
              <a:avLst/>
            </a:prstGeom>
            <a:gradFill>
              <a:gsLst>
                <a:gs pos="0">
                  <a:srgbClr val="A6B6DE"/>
                </a:gs>
                <a:gs pos="50000">
                  <a:srgbClr val="97AAD8"/>
                </a:gs>
                <a:gs pos="100000">
                  <a:srgbClr val="859CD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0"/>
            <p:cNvSpPr txBox="1"/>
            <p:nvPr/>
          </p:nvSpPr>
          <p:spPr>
            <a:xfrm>
              <a:off x="1418593" y="3490848"/>
              <a:ext cx="982769" cy="4913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" tIns="9525" rIns="9525" bIns="9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</a:pPr>
              <a:r>
                <a:rPr lang="no-NO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Allidrett</a:t>
              </a:r>
              <a:endParaRPr/>
            </a:p>
          </p:txBody>
        </p:sp>
        <p:sp>
          <p:nvSpPr>
            <p:cNvPr id="220" name="Google Shape;220;p10"/>
            <p:cNvSpPr/>
            <p:nvPr/>
          </p:nvSpPr>
          <p:spPr>
            <a:xfrm>
              <a:off x="2362051" y="699784"/>
              <a:ext cx="982769" cy="491384"/>
            </a:xfrm>
            <a:prstGeom prst="rect">
              <a:avLst/>
            </a:prstGeom>
            <a:gradFill>
              <a:gsLst>
                <a:gs pos="0">
                  <a:srgbClr val="A6B6DE"/>
                </a:gs>
                <a:gs pos="50000">
                  <a:srgbClr val="97AAD8"/>
                </a:gs>
                <a:gs pos="100000">
                  <a:srgbClr val="859CD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0"/>
            <p:cNvSpPr txBox="1"/>
            <p:nvPr/>
          </p:nvSpPr>
          <p:spPr>
            <a:xfrm>
              <a:off x="2362051" y="699784"/>
              <a:ext cx="982769" cy="4913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" tIns="9525" rIns="9525" bIns="9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</a:pPr>
              <a:r>
                <a:rPr lang="no-NO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Ungdom</a:t>
              </a:r>
              <a:endParaRPr/>
            </a:p>
          </p:txBody>
        </p:sp>
        <p:sp>
          <p:nvSpPr>
            <p:cNvPr id="222" name="Google Shape;222;p10"/>
            <p:cNvSpPr/>
            <p:nvPr/>
          </p:nvSpPr>
          <p:spPr>
            <a:xfrm>
              <a:off x="2607744" y="1397550"/>
              <a:ext cx="982769" cy="491384"/>
            </a:xfrm>
            <a:prstGeom prst="rect">
              <a:avLst/>
            </a:prstGeom>
            <a:gradFill>
              <a:gsLst>
                <a:gs pos="0">
                  <a:srgbClr val="A6B6DE"/>
                </a:gs>
                <a:gs pos="50000">
                  <a:srgbClr val="97AAD8"/>
                </a:gs>
                <a:gs pos="100000">
                  <a:srgbClr val="859CD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10"/>
            <p:cNvSpPr txBox="1"/>
            <p:nvPr/>
          </p:nvSpPr>
          <p:spPr>
            <a:xfrm>
              <a:off x="2607744" y="1397550"/>
              <a:ext cx="982769" cy="4913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" tIns="9525" rIns="9525" bIns="9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</a:pPr>
              <a:r>
                <a:rPr lang="no-NO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J13</a:t>
              </a:r>
              <a:endParaRPr/>
            </a:p>
          </p:txBody>
        </p:sp>
        <p:sp>
          <p:nvSpPr>
            <p:cNvPr id="224" name="Google Shape;224;p10"/>
            <p:cNvSpPr/>
            <p:nvPr/>
          </p:nvSpPr>
          <p:spPr>
            <a:xfrm>
              <a:off x="2607744" y="2095316"/>
              <a:ext cx="982769" cy="491384"/>
            </a:xfrm>
            <a:prstGeom prst="rect">
              <a:avLst/>
            </a:prstGeom>
            <a:gradFill>
              <a:gsLst>
                <a:gs pos="0">
                  <a:srgbClr val="A6B6DE"/>
                </a:gs>
                <a:gs pos="50000">
                  <a:srgbClr val="97AAD8"/>
                </a:gs>
                <a:gs pos="100000">
                  <a:srgbClr val="859CD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0"/>
            <p:cNvSpPr txBox="1"/>
            <p:nvPr/>
          </p:nvSpPr>
          <p:spPr>
            <a:xfrm>
              <a:off x="2607744" y="2095316"/>
              <a:ext cx="982769" cy="4913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" tIns="9525" rIns="9525" bIns="9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</a:pPr>
              <a:r>
                <a:rPr lang="no-NO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J14</a:t>
              </a:r>
              <a:endParaRPr/>
            </a:p>
          </p:txBody>
        </p:sp>
        <p:sp>
          <p:nvSpPr>
            <p:cNvPr id="226" name="Google Shape;226;p10"/>
            <p:cNvSpPr/>
            <p:nvPr/>
          </p:nvSpPr>
          <p:spPr>
            <a:xfrm>
              <a:off x="2607744" y="2793082"/>
              <a:ext cx="982769" cy="491384"/>
            </a:xfrm>
            <a:prstGeom prst="rect">
              <a:avLst/>
            </a:prstGeom>
            <a:gradFill>
              <a:gsLst>
                <a:gs pos="0">
                  <a:srgbClr val="A6B6DE"/>
                </a:gs>
                <a:gs pos="50000">
                  <a:srgbClr val="97AAD8"/>
                </a:gs>
                <a:gs pos="100000">
                  <a:srgbClr val="859CD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0"/>
            <p:cNvSpPr txBox="1"/>
            <p:nvPr/>
          </p:nvSpPr>
          <p:spPr>
            <a:xfrm>
              <a:off x="2607744" y="2793082"/>
              <a:ext cx="982769" cy="4913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" tIns="9525" rIns="9525" bIns="9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</a:pPr>
              <a:r>
                <a:rPr lang="no-NO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J15</a:t>
              </a:r>
              <a:endParaRPr/>
            </a:p>
          </p:txBody>
        </p:sp>
        <p:sp>
          <p:nvSpPr>
            <p:cNvPr id="228" name="Google Shape;228;p10"/>
            <p:cNvSpPr/>
            <p:nvPr/>
          </p:nvSpPr>
          <p:spPr>
            <a:xfrm>
              <a:off x="2607744" y="3490848"/>
              <a:ext cx="982769" cy="491384"/>
            </a:xfrm>
            <a:prstGeom prst="rect">
              <a:avLst/>
            </a:prstGeom>
            <a:gradFill>
              <a:gsLst>
                <a:gs pos="0">
                  <a:srgbClr val="A6B6DE"/>
                </a:gs>
                <a:gs pos="50000">
                  <a:srgbClr val="97AAD8"/>
                </a:gs>
                <a:gs pos="100000">
                  <a:srgbClr val="859CD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0"/>
            <p:cNvSpPr txBox="1"/>
            <p:nvPr/>
          </p:nvSpPr>
          <p:spPr>
            <a:xfrm>
              <a:off x="2607744" y="3490848"/>
              <a:ext cx="982769" cy="4913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" tIns="9525" rIns="9525" bIns="9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</a:pPr>
              <a:r>
                <a:rPr lang="no-NO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J17</a:t>
              </a:r>
              <a:endParaRPr/>
            </a:p>
          </p:txBody>
        </p:sp>
        <p:sp>
          <p:nvSpPr>
            <p:cNvPr id="230" name="Google Shape;230;p10"/>
            <p:cNvSpPr/>
            <p:nvPr/>
          </p:nvSpPr>
          <p:spPr>
            <a:xfrm>
              <a:off x="3551202" y="699784"/>
              <a:ext cx="982769" cy="491384"/>
            </a:xfrm>
            <a:prstGeom prst="rect">
              <a:avLst/>
            </a:prstGeom>
            <a:gradFill>
              <a:gsLst>
                <a:gs pos="0">
                  <a:srgbClr val="A6B6DE"/>
                </a:gs>
                <a:gs pos="50000">
                  <a:srgbClr val="97AAD8"/>
                </a:gs>
                <a:gs pos="100000">
                  <a:srgbClr val="859CD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0"/>
            <p:cNvSpPr txBox="1"/>
            <p:nvPr/>
          </p:nvSpPr>
          <p:spPr>
            <a:xfrm>
              <a:off x="3551202" y="699784"/>
              <a:ext cx="982769" cy="4913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" tIns="9525" rIns="9525" bIns="9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</a:pPr>
              <a:r>
                <a:rPr lang="no-NO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Senior</a:t>
              </a:r>
              <a:endParaRPr/>
            </a:p>
          </p:txBody>
        </p:sp>
        <p:sp>
          <p:nvSpPr>
            <p:cNvPr id="232" name="Google Shape;232;p10"/>
            <p:cNvSpPr/>
            <p:nvPr/>
          </p:nvSpPr>
          <p:spPr>
            <a:xfrm>
              <a:off x="3796894" y="1397550"/>
              <a:ext cx="982769" cy="491384"/>
            </a:xfrm>
            <a:prstGeom prst="rect">
              <a:avLst/>
            </a:prstGeom>
            <a:gradFill>
              <a:gsLst>
                <a:gs pos="0">
                  <a:srgbClr val="A6B6DE"/>
                </a:gs>
                <a:gs pos="50000">
                  <a:srgbClr val="97AAD8"/>
                </a:gs>
                <a:gs pos="100000">
                  <a:srgbClr val="859CD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0"/>
            <p:cNvSpPr txBox="1"/>
            <p:nvPr/>
          </p:nvSpPr>
          <p:spPr>
            <a:xfrm>
              <a:off x="3796894" y="1397550"/>
              <a:ext cx="982769" cy="4913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" tIns="9525" rIns="9525" bIns="9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</a:pPr>
              <a:r>
                <a:rPr lang="no-NO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Senior A</a:t>
              </a:r>
              <a:endParaRPr/>
            </a:p>
          </p:txBody>
        </p:sp>
        <p:sp>
          <p:nvSpPr>
            <p:cNvPr id="234" name="Google Shape;234;p10"/>
            <p:cNvSpPr/>
            <p:nvPr/>
          </p:nvSpPr>
          <p:spPr>
            <a:xfrm>
              <a:off x="3796894" y="2095316"/>
              <a:ext cx="982769" cy="491384"/>
            </a:xfrm>
            <a:prstGeom prst="rect">
              <a:avLst/>
            </a:prstGeom>
            <a:gradFill>
              <a:gsLst>
                <a:gs pos="0">
                  <a:srgbClr val="A6B6DE"/>
                </a:gs>
                <a:gs pos="50000">
                  <a:srgbClr val="97AAD8"/>
                </a:gs>
                <a:gs pos="100000">
                  <a:srgbClr val="859CD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0"/>
            <p:cNvSpPr txBox="1"/>
            <p:nvPr/>
          </p:nvSpPr>
          <p:spPr>
            <a:xfrm>
              <a:off x="3796894" y="2095316"/>
              <a:ext cx="982769" cy="4913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" tIns="9525" rIns="9525" bIns="9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</a:pPr>
              <a:r>
                <a:rPr lang="no-NO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Senior B</a:t>
              </a:r>
              <a:endParaRPr/>
            </a:p>
          </p:txBody>
        </p:sp>
        <p:sp>
          <p:nvSpPr>
            <p:cNvPr id="236" name="Google Shape;236;p10"/>
            <p:cNvSpPr/>
            <p:nvPr/>
          </p:nvSpPr>
          <p:spPr>
            <a:xfrm>
              <a:off x="3796894" y="2793082"/>
              <a:ext cx="982769" cy="491384"/>
            </a:xfrm>
            <a:prstGeom prst="rect">
              <a:avLst/>
            </a:prstGeom>
            <a:gradFill>
              <a:gsLst>
                <a:gs pos="0">
                  <a:srgbClr val="A6B6DE"/>
                </a:gs>
                <a:gs pos="50000">
                  <a:srgbClr val="97AAD8"/>
                </a:gs>
                <a:gs pos="100000">
                  <a:srgbClr val="859CD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0"/>
            <p:cNvSpPr txBox="1"/>
            <p:nvPr/>
          </p:nvSpPr>
          <p:spPr>
            <a:xfrm>
              <a:off x="3796894" y="2793082"/>
              <a:ext cx="982769" cy="4913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" tIns="9525" rIns="9525" bIns="9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</a:pPr>
              <a:r>
                <a:rPr lang="no-NO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Bredde</a:t>
              </a:r>
              <a:endParaRPr/>
            </a:p>
          </p:txBody>
        </p:sp>
      </p:grpSp>
      <p:grpSp>
        <p:nvGrpSpPr>
          <p:cNvPr id="238" name="Google Shape;238;p10"/>
          <p:cNvGrpSpPr/>
          <p:nvPr/>
        </p:nvGrpSpPr>
        <p:grpSpPr>
          <a:xfrm>
            <a:off x="6838724" y="2198361"/>
            <a:ext cx="3546742" cy="4220784"/>
            <a:chOff x="1472806" y="563"/>
            <a:chExt cx="3546742" cy="4220784"/>
          </a:xfrm>
        </p:grpSpPr>
        <p:sp>
          <p:nvSpPr>
            <p:cNvPr id="239" name="Google Shape;239;p10"/>
            <p:cNvSpPr/>
            <p:nvPr/>
          </p:nvSpPr>
          <p:spPr>
            <a:xfrm>
              <a:off x="3246177" y="802993"/>
              <a:ext cx="799798" cy="187768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240" name="Google Shape;240;p10"/>
            <p:cNvSpPr/>
            <p:nvPr/>
          </p:nvSpPr>
          <p:spPr>
            <a:xfrm>
              <a:off x="3246177" y="802993"/>
              <a:ext cx="168510" cy="73823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345A99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241" name="Google Shape;241;p10"/>
            <p:cNvSpPr/>
            <p:nvPr/>
          </p:nvSpPr>
          <p:spPr>
            <a:xfrm>
              <a:off x="3077667" y="802993"/>
              <a:ext cx="168510" cy="73823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120000"/>
                  </a:lnTo>
                  <a:lnTo>
                    <a:pt x="0" y="120000"/>
                  </a:lnTo>
                </a:path>
              </a:pathLst>
            </a:custGeom>
            <a:noFill/>
            <a:ln w="12700" cap="flat" cmpd="sng">
              <a:solidFill>
                <a:srgbClr val="345A99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242" name="Google Shape;242;p10"/>
            <p:cNvSpPr/>
            <p:nvPr/>
          </p:nvSpPr>
          <p:spPr>
            <a:xfrm>
              <a:off x="3246177" y="802993"/>
              <a:ext cx="970940" cy="261592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12270"/>
                  </a:lnTo>
                  <a:lnTo>
                    <a:pt x="120000" y="11227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345A99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243" name="Google Shape;243;p10"/>
            <p:cNvSpPr/>
            <p:nvPr/>
          </p:nvSpPr>
          <p:spPr>
            <a:xfrm>
              <a:off x="2275237" y="802993"/>
              <a:ext cx="970940" cy="261592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112270"/>
                  </a:lnTo>
                  <a:lnTo>
                    <a:pt x="0" y="112270"/>
                  </a:lnTo>
                  <a:lnTo>
                    <a:pt x="0" y="120000"/>
                  </a:lnTo>
                </a:path>
              </a:pathLst>
            </a:custGeom>
            <a:noFill/>
            <a:ln w="12700" cap="flat" cmpd="sng">
              <a:solidFill>
                <a:srgbClr val="345A99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244" name="Google Shape;244;p10"/>
            <p:cNvSpPr/>
            <p:nvPr/>
          </p:nvSpPr>
          <p:spPr>
            <a:xfrm>
              <a:off x="2443747" y="563"/>
              <a:ext cx="1604860" cy="802430"/>
            </a:xfrm>
            <a:prstGeom prst="rect">
              <a:avLst/>
            </a:prstGeom>
            <a:gradFill>
              <a:gsLst>
                <a:gs pos="0">
                  <a:srgbClr val="A6B6DE"/>
                </a:gs>
                <a:gs pos="50000">
                  <a:srgbClr val="97AAD8"/>
                </a:gs>
                <a:gs pos="100000">
                  <a:srgbClr val="859CD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0"/>
            <p:cNvSpPr txBox="1"/>
            <p:nvPr/>
          </p:nvSpPr>
          <p:spPr>
            <a:xfrm>
              <a:off x="2443747" y="563"/>
              <a:ext cx="1604860" cy="8024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lang="no-NO" sz="2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Årsmøtet</a:t>
              </a:r>
              <a:endParaRPr dirty="0"/>
            </a:p>
          </p:txBody>
        </p:sp>
        <p:sp>
          <p:nvSpPr>
            <p:cNvPr id="246" name="Google Shape;246;p10"/>
            <p:cNvSpPr/>
            <p:nvPr/>
          </p:nvSpPr>
          <p:spPr>
            <a:xfrm>
              <a:off x="1472806" y="3418917"/>
              <a:ext cx="1604860" cy="802430"/>
            </a:xfrm>
            <a:prstGeom prst="rect">
              <a:avLst/>
            </a:prstGeom>
            <a:gradFill>
              <a:gsLst>
                <a:gs pos="0">
                  <a:srgbClr val="A6B6DE"/>
                </a:gs>
                <a:gs pos="50000">
                  <a:srgbClr val="97AAD8"/>
                </a:gs>
                <a:gs pos="100000">
                  <a:srgbClr val="859CD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0"/>
            <p:cNvSpPr txBox="1"/>
            <p:nvPr/>
          </p:nvSpPr>
          <p:spPr>
            <a:xfrm>
              <a:off x="1472806" y="3418917"/>
              <a:ext cx="1604860" cy="8024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lang="no-NO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Administrasjon</a:t>
              </a:r>
              <a:endParaRPr/>
            </a:p>
          </p:txBody>
        </p:sp>
        <p:sp>
          <p:nvSpPr>
            <p:cNvPr id="248" name="Google Shape;248;p10"/>
            <p:cNvSpPr/>
            <p:nvPr/>
          </p:nvSpPr>
          <p:spPr>
            <a:xfrm>
              <a:off x="3414688" y="3418917"/>
              <a:ext cx="1604860" cy="802430"/>
            </a:xfrm>
            <a:prstGeom prst="rect">
              <a:avLst/>
            </a:prstGeom>
            <a:gradFill>
              <a:gsLst>
                <a:gs pos="0">
                  <a:srgbClr val="A6B6DE"/>
                </a:gs>
                <a:gs pos="50000">
                  <a:srgbClr val="97AAD8"/>
                </a:gs>
                <a:gs pos="100000">
                  <a:srgbClr val="859CD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0"/>
            <p:cNvSpPr txBox="1"/>
            <p:nvPr/>
          </p:nvSpPr>
          <p:spPr>
            <a:xfrm>
              <a:off x="3414688" y="3418917"/>
              <a:ext cx="1604860" cy="8024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lang="no-NO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Sport</a:t>
              </a:r>
              <a:endParaRPr/>
            </a:p>
          </p:txBody>
        </p:sp>
        <p:sp>
          <p:nvSpPr>
            <p:cNvPr id="250" name="Google Shape;250;p10"/>
            <p:cNvSpPr/>
            <p:nvPr/>
          </p:nvSpPr>
          <p:spPr>
            <a:xfrm>
              <a:off x="1472806" y="1140014"/>
              <a:ext cx="1604860" cy="802430"/>
            </a:xfrm>
            <a:prstGeom prst="rect">
              <a:avLst/>
            </a:prstGeom>
            <a:gradFill>
              <a:gsLst>
                <a:gs pos="0">
                  <a:srgbClr val="A6B6DE"/>
                </a:gs>
                <a:gs pos="50000">
                  <a:srgbClr val="97AAD8"/>
                </a:gs>
                <a:gs pos="100000">
                  <a:srgbClr val="859CD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0"/>
            <p:cNvSpPr txBox="1"/>
            <p:nvPr/>
          </p:nvSpPr>
          <p:spPr>
            <a:xfrm>
              <a:off x="1472806" y="1140014"/>
              <a:ext cx="1604860" cy="8024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lang="no-NO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Valgkomité</a:t>
              </a:r>
              <a:endParaRPr/>
            </a:p>
          </p:txBody>
        </p:sp>
        <p:sp>
          <p:nvSpPr>
            <p:cNvPr id="252" name="Google Shape;252;p10"/>
            <p:cNvSpPr/>
            <p:nvPr/>
          </p:nvSpPr>
          <p:spPr>
            <a:xfrm>
              <a:off x="3414688" y="1140014"/>
              <a:ext cx="1604860" cy="802430"/>
            </a:xfrm>
            <a:prstGeom prst="rect">
              <a:avLst/>
            </a:prstGeom>
            <a:gradFill>
              <a:gsLst>
                <a:gs pos="0">
                  <a:srgbClr val="A6B6DE"/>
                </a:gs>
                <a:gs pos="50000">
                  <a:srgbClr val="97AAD8"/>
                </a:gs>
                <a:gs pos="100000">
                  <a:srgbClr val="859CD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0"/>
            <p:cNvSpPr txBox="1"/>
            <p:nvPr/>
          </p:nvSpPr>
          <p:spPr>
            <a:xfrm>
              <a:off x="3414688" y="1140014"/>
              <a:ext cx="1604860" cy="8024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lang="no-NO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Kontrollkomité</a:t>
              </a:r>
              <a:endParaRPr/>
            </a:p>
          </p:txBody>
        </p:sp>
        <p:sp>
          <p:nvSpPr>
            <p:cNvPr id="254" name="Google Shape;254;p10"/>
            <p:cNvSpPr/>
            <p:nvPr/>
          </p:nvSpPr>
          <p:spPr>
            <a:xfrm>
              <a:off x="2441115" y="2279465"/>
              <a:ext cx="1604860" cy="802430"/>
            </a:xfrm>
            <a:prstGeom prst="rect">
              <a:avLst/>
            </a:prstGeom>
            <a:gradFill>
              <a:gsLst>
                <a:gs pos="0">
                  <a:srgbClr val="A6B6DE"/>
                </a:gs>
                <a:gs pos="50000">
                  <a:srgbClr val="97AAD8"/>
                </a:gs>
                <a:gs pos="100000">
                  <a:srgbClr val="859CD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0"/>
            <p:cNvSpPr txBox="1"/>
            <p:nvPr/>
          </p:nvSpPr>
          <p:spPr>
            <a:xfrm>
              <a:off x="2441115" y="2279465"/>
              <a:ext cx="1604860" cy="8024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lang="no-NO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Styret</a:t>
              </a: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1"/>
          <p:cNvSpPr txBox="1">
            <a:spLocks noGrp="1"/>
          </p:cNvSpPr>
          <p:nvPr>
            <p:ph type="title"/>
          </p:nvPr>
        </p:nvSpPr>
        <p:spPr>
          <a:xfrm>
            <a:off x="737537" y="351329"/>
            <a:ext cx="401089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4000"/>
              <a:buFont typeface="Calibri"/>
              <a:buNone/>
            </a:pPr>
            <a:r>
              <a:rPr lang="no-NO" sz="3600" dirty="0">
                <a:solidFill>
                  <a:srgbClr val="2F5496"/>
                </a:solidFill>
              </a:rPr>
              <a:t>Sak 14: Valg 202</a:t>
            </a:r>
            <a:r>
              <a:rPr lang="nb-NO" sz="3600" dirty="0">
                <a:solidFill>
                  <a:srgbClr val="2F5496"/>
                </a:solidFill>
              </a:rPr>
              <a:t>2</a:t>
            </a:r>
            <a:r>
              <a:rPr lang="no-NO" sz="3600" dirty="0">
                <a:solidFill>
                  <a:srgbClr val="2F5496"/>
                </a:solidFill>
              </a:rPr>
              <a:t>	</a:t>
            </a:r>
            <a:endParaRPr sz="3600" dirty="0"/>
          </a:p>
        </p:txBody>
      </p:sp>
      <p:sp>
        <p:nvSpPr>
          <p:cNvPr id="262" name="Google Shape;262;p11"/>
          <p:cNvSpPr/>
          <p:nvPr/>
        </p:nvSpPr>
        <p:spPr>
          <a:xfrm>
            <a:off x="191069" y="-150395"/>
            <a:ext cx="192505" cy="7158789"/>
          </a:xfrm>
          <a:prstGeom prst="rect">
            <a:avLst/>
          </a:prstGeom>
          <a:solidFill>
            <a:srgbClr val="2F549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63" name="Google Shape;263;p11"/>
          <p:cNvGraphicFramePr/>
          <p:nvPr>
            <p:extLst>
              <p:ext uri="{D42A27DB-BD31-4B8C-83A1-F6EECF244321}">
                <p14:modId xmlns:p14="http://schemas.microsoft.com/office/powerpoint/2010/main" val="1251920837"/>
              </p:ext>
            </p:extLst>
          </p:nvPr>
        </p:nvGraphicFramePr>
        <p:xfrm>
          <a:off x="3416174" y="1918517"/>
          <a:ext cx="5359652" cy="4588154"/>
        </p:xfrm>
        <a:graphic>
          <a:graphicData uri="http://schemas.openxmlformats.org/drawingml/2006/table">
            <a:tbl>
              <a:tblPr firstRow="1" bandRow="1">
                <a:noFill/>
                <a:tableStyleId>{E1D1512B-300B-4EC9-A599-2193951810F9}</a:tableStyleId>
              </a:tblPr>
              <a:tblGrid>
                <a:gridCol w="13724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94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6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600" u="none" strike="noStrike" cap="none" dirty="0"/>
                        <a:t>Styret</a:t>
                      </a:r>
                      <a:endParaRPr sz="16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600">
                          <a:solidFill>
                            <a:schemeClr val="tx1"/>
                          </a:solidFill>
                        </a:rPr>
                        <a:t>Leder</a:t>
                      </a:r>
                      <a:endParaRPr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600">
                          <a:solidFill>
                            <a:schemeClr val="tx1"/>
                          </a:solidFill>
                        </a:rPr>
                        <a:t>Sigurd Tremoen</a:t>
                      </a:r>
                      <a:endParaRPr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600">
                          <a:solidFill>
                            <a:schemeClr val="tx1"/>
                          </a:solidFill>
                        </a:rPr>
                        <a:t>1 år</a:t>
                      </a:r>
                      <a:endParaRPr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600" dirty="0">
                          <a:solidFill>
                            <a:schemeClr val="tx1"/>
                          </a:solidFill>
                        </a:rPr>
                        <a:t>Gjenvalg</a:t>
                      </a:r>
                      <a:r>
                        <a:rPr lang="nb-NO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br>
                        <a:rPr lang="nb-NO" sz="1600" dirty="0">
                          <a:solidFill>
                            <a:schemeClr val="tx1"/>
                          </a:solidFill>
                        </a:rPr>
                      </a:br>
                      <a:r>
                        <a:rPr lang="nb-NO" sz="1600" dirty="0">
                          <a:solidFill>
                            <a:schemeClr val="tx1"/>
                          </a:solidFill>
                        </a:rPr>
                        <a:t>(2022-2023)</a:t>
                      </a:r>
                      <a:endParaRPr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6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Nestleder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600" dirty="0">
                          <a:solidFill>
                            <a:schemeClr val="tx1"/>
                          </a:solidFill>
                        </a:rPr>
                        <a:t>Ellen Beate </a:t>
                      </a:r>
                      <a:r>
                        <a:rPr lang="nb-NO" sz="1600" dirty="0">
                          <a:solidFill>
                            <a:schemeClr val="tx1"/>
                          </a:solidFill>
                        </a:rPr>
                        <a:t>L</a:t>
                      </a:r>
                      <a:r>
                        <a:rPr lang="no-NO" sz="1600" dirty="0">
                          <a:solidFill>
                            <a:schemeClr val="tx1"/>
                          </a:solidFill>
                        </a:rPr>
                        <a:t>unde</a:t>
                      </a:r>
                      <a:endParaRPr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600">
                          <a:solidFill>
                            <a:schemeClr val="tx1"/>
                          </a:solidFill>
                        </a:rPr>
                        <a:t>2 år</a:t>
                      </a:r>
                      <a:endParaRPr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16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Ikke på valg </a:t>
                      </a:r>
                      <a:br>
                        <a:rPr lang="nb-NO" sz="16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nb-NO" sz="16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(2021-2023) </a:t>
                      </a:r>
                      <a:endParaRPr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16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Medlem </a:t>
                      </a:r>
                      <a:endParaRPr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600" dirty="0">
                          <a:solidFill>
                            <a:schemeClr val="tx1"/>
                          </a:solidFill>
                        </a:rPr>
                        <a:t>Ola Heide</a:t>
                      </a:r>
                      <a:endParaRPr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600" dirty="0">
                          <a:solidFill>
                            <a:schemeClr val="tx1"/>
                          </a:solidFill>
                        </a:rPr>
                        <a:t>2 år</a:t>
                      </a:r>
                      <a:endParaRPr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nb-NO" sz="16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Ikke på valg </a:t>
                      </a:r>
                      <a:br>
                        <a:rPr lang="nb-NO" sz="16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nb-NO" sz="16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(2021-2023)</a:t>
                      </a: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16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Medlem </a:t>
                      </a:r>
                      <a:endParaRPr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600">
                          <a:solidFill>
                            <a:schemeClr val="tx1"/>
                          </a:solidFill>
                        </a:rPr>
                        <a:t>2 år</a:t>
                      </a:r>
                      <a:endParaRPr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1600" dirty="0">
                          <a:solidFill>
                            <a:schemeClr val="tx1"/>
                          </a:solidFill>
                        </a:rPr>
                        <a:t>Ny </a:t>
                      </a:r>
                      <a:br>
                        <a:rPr lang="nb-NO" sz="1600" dirty="0">
                          <a:solidFill>
                            <a:schemeClr val="tx1"/>
                          </a:solidFill>
                        </a:rPr>
                      </a:br>
                      <a:r>
                        <a:rPr lang="nb-NO" sz="1600" dirty="0">
                          <a:solidFill>
                            <a:schemeClr val="tx1"/>
                          </a:solidFill>
                        </a:rPr>
                        <a:t>(2022-2024) </a:t>
                      </a:r>
                      <a:endParaRPr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b-NO" sz="1600" dirty="0">
                          <a:solidFill>
                            <a:schemeClr val="tx1"/>
                          </a:solidFill>
                        </a:rPr>
                        <a:t>Medlem </a:t>
                      </a:r>
                      <a:endParaRPr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600">
                          <a:solidFill>
                            <a:schemeClr val="tx1"/>
                          </a:solidFill>
                        </a:rPr>
                        <a:t>Stian Grønås</a:t>
                      </a:r>
                      <a:endParaRPr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600">
                          <a:solidFill>
                            <a:schemeClr val="tx1"/>
                          </a:solidFill>
                        </a:rPr>
                        <a:t>2 år</a:t>
                      </a:r>
                      <a:endParaRPr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nb-NO" sz="16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Ikke på valg </a:t>
                      </a:r>
                      <a:br>
                        <a:rPr lang="nb-NO" sz="16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nb-NO" sz="16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(2021-2023) </a:t>
                      </a: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600" dirty="0">
                          <a:solidFill>
                            <a:schemeClr val="tx1"/>
                          </a:solidFill>
                        </a:rPr>
                        <a:t>Vara</a:t>
                      </a:r>
                      <a:endParaRPr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1600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Kjetil Rød </a:t>
                      </a:r>
                      <a:endParaRPr sz="16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600" dirty="0">
                          <a:solidFill>
                            <a:schemeClr val="tx1"/>
                          </a:solidFill>
                        </a:rPr>
                        <a:t>2 år</a:t>
                      </a:r>
                      <a:endParaRPr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1600" dirty="0">
                          <a:solidFill>
                            <a:schemeClr val="tx1"/>
                          </a:solidFill>
                        </a:rPr>
                        <a:t>Ny </a:t>
                      </a: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16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(2022-2024) </a:t>
                      </a:r>
                      <a:endParaRPr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TekstSylinder 1">
            <a:extLst>
              <a:ext uri="{FF2B5EF4-FFF2-40B4-BE49-F238E27FC236}">
                <a16:creationId xmlns:a16="http://schemas.microsoft.com/office/drawing/2014/main" id="{F73E9B5E-F8AE-46CF-B828-F808FE8EF095}"/>
              </a:ext>
            </a:extLst>
          </p:cNvPr>
          <p:cNvSpPr txBox="1"/>
          <p:nvPr/>
        </p:nvSpPr>
        <p:spPr>
          <a:xfrm>
            <a:off x="993058" y="1524000"/>
            <a:ext cx="2104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>
                <a:latin typeface="Calibri" panose="020F0502020204030204" pitchFamily="34" charset="0"/>
                <a:cs typeface="Calibri" panose="020F0502020204030204" pitchFamily="34" charset="0"/>
              </a:rPr>
              <a:t>a. Styret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C7A4605-56C7-4F47-A0FD-3FA2D5B356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75377"/>
            <a:ext cx="10515600" cy="4351338"/>
          </a:xfrm>
        </p:spPr>
        <p:txBody>
          <a:bodyPr/>
          <a:lstStyle/>
          <a:p>
            <a:pPr marL="114300" indent="0">
              <a:buNone/>
            </a:pPr>
            <a:r>
              <a:rPr lang="nb-NO" dirty="0"/>
              <a:t>b. Kontrollutvalg </a:t>
            </a:r>
          </a:p>
        </p:txBody>
      </p:sp>
      <p:sp>
        <p:nvSpPr>
          <p:cNvPr id="4" name="Google Shape;273;p12">
            <a:extLst>
              <a:ext uri="{FF2B5EF4-FFF2-40B4-BE49-F238E27FC236}">
                <a16:creationId xmlns:a16="http://schemas.microsoft.com/office/drawing/2014/main" id="{D568FA9F-0F49-4C0B-AF82-F03F6C55D039}"/>
              </a:ext>
            </a:extLst>
          </p:cNvPr>
          <p:cNvSpPr/>
          <p:nvPr/>
        </p:nvSpPr>
        <p:spPr>
          <a:xfrm>
            <a:off x="191069" y="-150395"/>
            <a:ext cx="192505" cy="7158789"/>
          </a:xfrm>
          <a:prstGeom prst="rect">
            <a:avLst/>
          </a:prstGeom>
          <a:solidFill>
            <a:srgbClr val="2F549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8799284-8472-44A3-AD58-6B786972E8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5238" y="2684444"/>
            <a:ext cx="5401524" cy="2633700"/>
          </a:xfrm>
          <a:prstGeom prst="rect">
            <a:avLst/>
          </a:prstGeom>
        </p:spPr>
      </p:pic>
      <p:sp>
        <p:nvSpPr>
          <p:cNvPr id="7" name="Google Shape;271;p12">
            <a:extLst>
              <a:ext uri="{FF2B5EF4-FFF2-40B4-BE49-F238E27FC236}">
                <a16:creationId xmlns:a16="http://schemas.microsoft.com/office/drawing/2014/main" id="{7D19F802-99A0-42A4-91A6-36DDBB80E5B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alibri"/>
              <a:buNone/>
            </a:pPr>
            <a:r>
              <a:rPr lang="no-NO" sz="4000" dirty="0">
                <a:solidFill>
                  <a:schemeClr val="accent1">
                    <a:lumMod val="75000"/>
                  </a:schemeClr>
                </a:solidFill>
              </a:rPr>
              <a:t>Fortsettelse sak 14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021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alibri"/>
              <a:buNone/>
            </a:pPr>
            <a:r>
              <a:rPr lang="no-NO" sz="4000" dirty="0">
                <a:solidFill>
                  <a:schemeClr val="accent1">
                    <a:lumMod val="75000"/>
                  </a:schemeClr>
                </a:solidFill>
              </a:rPr>
              <a:t>Fortsettelse sak 14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2" name="Google Shape;272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nb-NO" dirty="0"/>
              <a:t>c. </a:t>
            </a:r>
            <a:r>
              <a:rPr lang="no-NO" dirty="0"/>
              <a:t>Valg av representanter til ting og møter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nb-NO" dirty="0"/>
              <a:t>	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nb-NO" dirty="0"/>
              <a:t>	</a:t>
            </a:r>
            <a:r>
              <a:rPr lang="no-NO" dirty="0"/>
              <a:t>Styrets </a:t>
            </a:r>
            <a:r>
              <a:rPr lang="nb-NO" dirty="0"/>
              <a:t>forslag</a:t>
            </a:r>
            <a:r>
              <a:rPr lang="no-NO" dirty="0"/>
              <a:t>: Årsmøtet gir styret fullmakt til å utnevne</a:t>
            </a:r>
            <a:r>
              <a:rPr lang="nb-NO" dirty="0"/>
              <a:t>		</a:t>
            </a:r>
            <a:r>
              <a:rPr lang="no-NO" dirty="0"/>
              <a:t>representanter til ting og møter i de organisasjonsledd klubben </a:t>
            </a:r>
            <a:r>
              <a:rPr lang="nb-NO" dirty="0"/>
              <a:t>	</a:t>
            </a:r>
            <a:r>
              <a:rPr lang="no-NO" dirty="0"/>
              <a:t>har representasjonsrett</a:t>
            </a:r>
            <a:endParaRPr dirty="0"/>
          </a:p>
        </p:txBody>
      </p:sp>
      <p:sp>
        <p:nvSpPr>
          <p:cNvPr id="273" name="Google Shape;273;p12"/>
          <p:cNvSpPr/>
          <p:nvPr/>
        </p:nvSpPr>
        <p:spPr>
          <a:xfrm>
            <a:off x="191069" y="-150395"/>
            <a:ext cx="192505" cy="7158789"/>
          </a:xfrm>
          <a:prstGeom prst="rect">
            <a:avLst/>
          </a:prstGeom>
          <a:solidFill>
            <a:srgbClr val="2F549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A400186-F9C7-4A29-8262-929188886F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55502"/>
            <a:ext cx="10515600" cy="4351338"/>
          </a:xfrm>
        </p:spPr>
        <p:txBody>
          <a:bodyPr/>
          <a:lstStyle/>
          <a:p>
            <a:pPr marL="114300" indent="0">
              <a:buNone/>
            </a:pPr>
            <a:r>
              <a:rPr lang="nb-NO" dirty="0"/>
              <a:t>d. Valgkomite </a:t>
            </a:r>
          </a:p>
        </p:txBody>
      </p:sp>
      <p:sp>
        <p:nvSpPr>
          <p:cNvPr id="5" name="Google Shape;273;p12">
            <a:extLst>
              <a:ext uri="{FF2B5EF4-FFF2-40B4-BE49-F238E27FC236}">
                <a16:creationId xmlns:a16="http://schemas.microsoft.com/office/drawing/2014/main" id="{0B071603-9FE9-4E5F-84B3-1A7F0923D4FC}"/>
              </a:ext>
            </a:extLst>
          </p:cNvPr>
          <p:cNvSpPr/>
          <p:nvPr/>
        </p:nvSpPr>
        <p:spPr>
          <a:xfrm>
            <a:off x="191069" y="-150395"/>
            <a:ext cx="192505" cy="7158789"/>
          </a:xfrm>
          <a:prstGeom prst="rect">
            <a:avLst/>
          </a:prstGeom>
          <a:solidFill>
            <a:srgbClr val="2F549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271;p12">
            <a:extLst>
              <a:ext uri="{FF2B5EF4-FFF2-40B4-BE49-F238E27FC236}">
                <a16:creationId xmlns:a16="http://schemas.microsoft.com/office/drawing/2014/main" id="{2C46B409-DC02-4637-85FC-DA961029E29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28646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alibri"/>
              <a:buNone/>
            </a:pPr>
            <a:r>
              <a:rPr lang="no-NO" sz="4000" dirty="0">
                <a:solidFill>
                  <a:schemeClr val="accent1">
                    <a:lumMod val="75000"/>
                  </a:schemeClr>
                </a:solidFill>
              </a:rPr>
              <a:t>Fortsettelse sak 14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4DBD02B-FDD7-41D9-9068-5DDB45EA69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2189" y="2632026"/>
            <a:ext cx="5407621" cy="334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0547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F704453-21B6-42FC-B68B-BC1E0DDD5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70226" cy="2102772"/>
          </a:xfrm>
        </p:spPr>
        <p:txBody>
          <a:bodyPr>
            <a:normAutofit/>
          </a:bodyPr>
          <a:lstStyle/>
          <a:p>
            <a:r>
              <a:rPr lang="nb-NO" sz="4000" dirty="0">
                <a:solidFill>
                  <a:schemeClr val="accent1">
                    <a:lumMod val="75000"/>
                  </a:schemeClr>
                </a:solidFill>
              </a:rPr>
              <a:t>Sak 15: Beslutte om det skal engasjeres revisor til å revidere idrettslagets regnskap</a:t>
            </a:r>
            <a:br>
              <a:rPr lang="nb-NO" dirty="0">
                <a:solidFill>
                  <a:schemeClr val="accent1">
                    <a:lumMod val="75000"/>
                  </a:schemeClr>
                </a:solidFill>
              </a:rPr>
            </a:br>
            <a:endParaRPr lang="nb-NO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9756E84-FBBA-478B-89FC-5BFD704444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14435"/>
            <a:ext cx="10515600" cy="4351338"/>
          </a:xfrm>
        </p:spPr>
        <p:txBody>
          <a:bodyPr/>
          <a:lstStyle/>
          <a:p>
            <a:pPr marL="114300" indent="0">
              <a:buNone/>
            </a:pPr>
            <a:r>
              <a:rPr lang="nb-NO" dirty="0"/>
              <a:t>Styrets forslag: Det er ikke behov for å engasjere revisor til å revidere idrettslagets regnskap </a:t>
            </a:r>
          </a:p>
        </p:txBody>
      </p:sp>
      <p:sp>
        <p:nvSpPr>
          <p:cNvPr id="4" name="Google Shape;273;p12">
            <a:extLst>
              <a:ext uri="{FF2B5EF4-FFF2-40B4-BE49-F238E27FC236}">
                <a16:creationId xmlns:a16="http://schemas.microsoft.com/office/drawing/2014/main" id="{3587A695-57B7-4773-A9F5-86DBC4189994}"/>
              </a:ext>
            </a:extLst>
          </p:cNvPr>
          <p:cNvSpPr/>
          <p:nvPr/>
        </p:nvSpPr>
        <p:spPr>
          <a:xfrm>
            <a:off x="191069" y="-150395"/>
            <a:ext cx="192505" cy="7158789"/>
          </a:xfrm>
          <a:prstGeom prst="rect">
            <a:avLst/>
          </a:prstGeom>
          <a:solidFill>
            <a:srgbClr val="2F549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85477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3"/>
          <p:cNvSpPr txBox="1">
            <a:spLocks noGrp="1"/>
          </p:cNvSpPr>
          <p:nvPr>
            <p:ph type="title"/>
          </p:nvPr>
        </p:nvSpPr>
        <p:spPr>
          <a:xfrm>
            <a:off x="652497" y="-17464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4400"/>
              <a:buFont typeface="Calibri"/>
              <a:buNone/>
            </a:pPr>
            <a:r>
              <a:rPr lang="no-NO">
                <a:solidFill>
                  <a:srgbClr val="2F5496"/>
                </a:solidFill>
              </a:rPr>
              <a:t>Avslutning</a:t>
            </a:r>
            <a:endParaRPr/>
          </a:p>
        </p:txBody>
      </p:sp>
      <p:sp>
        <p:nvSpPr>
          <p:cNvPr id="281" name="Google Shape;281;p13"/>
          <p:cNvSpPr/>
          <p:nvPr/>
        </p:nvSpPr>
        <p:spPr>
          <a:xfrm>
            <a:off x="191069" y="-150395"/>
            <a:ext cx="192505" cy="7158789"/>
          </a:xfrm>
          <a:prstGeom prst="rect">
            <a:avLst/>
          </a:prstGeom>
          <a:solidFill>
            <a:srgbClr val="2F549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13"/>
          <p:cNvSpPr txBox="1">
            <a:spLocks noGrp="1"/>
          </p:cNvSpPr>
          <p:nvPr>
            <p:ph type="body" idx="1"/>
          </p:nvPr>
        </p:nvSpPr>
        <p:spPr>
          <a:xfrm>
            <a:off x="562799" y="860612"/>
            <a:ext cx="6319264" cy="1892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nb-NO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o-NO" dirty="0"/>
              <a:t>Blomsteroverrekkelser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o-NO" dirty="0"/>
              <a:t>Våre viktige </a:t>
            </a:r>
            <a:br>
              <a:rPr lang="nb-NO" dirty="0"/>
            </a:br>
            <a:r>
              <a:rPr lang="no-NO" dirty="0"/>
              <a:t>samarbeidspartnere:</a:t>
            </a:r>
            <a:endParaRPr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FF3D81D7-3B37-4A29-9E60-F5CAE4A7F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662" y="1800307"/>
            <a:ext cx="6894427" cy="4894004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72A3A2FE-5CE1-4FDA-B991-C2BD03DFE1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5701" y="211228"/>
            <a:ext cx="968309" cy="1402089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500869A8-7FCA-4F24-8F63-D14E601C80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7714" y="211228"/>
            <a:ext cx="1379064" cy="1402089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5AB8E10D-2531-4CE1-AA4E-E5BDF1F98C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0482" y="211228"/>
            <a:ext cx="968309" cy="14056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"/>
          <p:cNvSpPr txBox="1">
            <a:spLocks noGrp="1"/>
          </p:cNvSpPr>
          <p:nvPr>
            <p:ph type="title"/>
          </p:nvPr>
        </p:nvSpPr>
        <p:spPr>
          <a:xfrm>
            <a:off x="789214" y="115052"/>
            <a:ext cx="10515600" cy="1034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4400"/>
              <a:buFont typeface="Calibri"/>
              <a:buNone/>
            </a:pPr>
            <a:r>
              <a:rPr lang="no-NO" sz="3600" dirty="0">
                <a:solidFill>
                  <a:srgbClr val="2F5496"/>
                </a:solidFill>
              </a:rPr>
              <a:t>Dagsorden for årsmøtet</a:t>
            </a:r>
            <a:endParaRPr sz="3600" dirty="0"/>
          </a:p>
        </p:txBody>
      </p:sp>
      <p:sp>
        <p:nvSpPr>
          <p:cNvPr id="120" name="Google Shape;120;p2"/>
          <p:cNvSpPr txBox="1">
            <a:spLocks noGrp="1"/>
          </p:cNvSpPr>
          <p:nvPr>
            <p:ph type="body" idx="1"/>
          </p:nvPr>
        </p:nvSpPr>
        <p:spPr>
          <a:xfrm>
            <a:off x="691243" y="1051209"/>
            <a:ext cx="10613571" cy="4960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lnSpc>
                <a:spcPct val="120000"/>
              </a:lnSpc>
              <a:spcBef>
                <a:spcPts val="0"/>
              </a:spcBef>
              <a:buSzPts val="1400"/>
              <a:buNone/>
            </a:pPr>
            <a:r>
              <a:rPr lang="no-NO" sz="1400" dirty="0"/>
              <a:t>Sak 1: Godkjenne de stemmeberettigete</a:t>
            </a:r>
            <a:br>
              <a:rPr lang="no-NO" sz="1400" dirty="0"/>
            </a:br>
            <a:r>
              <a:rPr lang="no-NO" sz="1400" dirty="0"/>
              <a:t>Sak 2: Velge dirigent</a:t>
            </a:r>
            <a:br>
              <a:rPr lang="no-NO" sz="1400" dirty="0"/>
            </a:br>
            <a:r>
              <a:rPr lang="no-NO" sz="1400" dirty="0"/>
              <a:t>Sak 3: Velge protokollfører</a:t>
            </a:r>
            <a:br>
              <a:rPr lang="no-NO" sz="1400" dirty="0"/>
            </a:br>
            <a:r>
              <a:rPr lang="no-NO" sz="1400" dirty="0"/>
              <a:t>Sak 4: Velge to medlemmer til å underskrive protokollen</a:t>
            </a:r>
            <a:br>
              <a:rPr lang="no-NO" sz="1400" dirty="0"/>
            </a:br>
            <a:r>
              <a:rPr lang="no-NO" sz="1400" dirty="0"/>
              <a:t>Sak </a:t>
            </a:r>
            <a:r>
              <a:rPr lang="nb-NO" sz="1400" dirty="0"/>
              <a:t>5</a:t>
            </a:r>
            <a:r>
              <a:rPr lang="no-NO" sz="1400" dirty="0"/>
              <a:t>: Godkjenne forretningsorden </a:t>
            </a:r>
            <a:endParaRPr lang="nb-NO" sz="1400" dirty="0"/>
          </a:p>
          <a:p>
            <a:pPr marL="0" lvl="0" indent="0">
              <a:lnSpc>
                <a:spcPct val="120000"/>
              </a:lnSpc>
              <a:spcBef>
                <a:spcPts val="0"/>
              </a:spcBef>
              <a:buSzPts val="1400"/>
              <a:buNone/>
            </a:pPr>
            <a:r>
              <a:rPr lang="no-NO" sz="1400" dirty="0"/>
              <a:t>Sak </a:t>
            </a:r>
            <a:r>
              <a:rPr lang="nb-NO" sz="1400" dirty="0"/>
              <a:t>6</a:t>
            </a:r>
            <a:r>
              <a:rPr lang="no-NO" sz="1400" dirty="0"/>
              <a:t>: Godkjenne innkallingen</a:t>
            </a:r>
            <a:br>
              <a:rPr lang="no-NO" sz="1400" dirty="0"/>
            </a:br>
            <a:r>
              <a:rPr lang="no-NO" sz="1400" dirty="0"/>
              <a:t>Sak </a:t>
            </a:r>
            <a:r>
              <a:rPr lang="nb-NO" sz="1400" dirty="0"/>
              <a:t>7</a:t>
            </a:r>
            <a:r>
              <a:rPr lang="no-NO" sz="1400" dirty="0"/>
              <a:t>: Godkjenne saklisten</a:t>
            </a:r>
            <a:br>
              <a:rPr lang="no-NO" sz="1400" dirty="0"/>
            </a:br>
            <a:r>
              <a:rPr lang="no-NO" sz="1400" dirty="0"/>
              <a:t>Sak 8: Behandle idrettslagets årsberetning</a:t>
            </a:r>
            <a:br>
              <a:rPr lang="no-NO" sz="1400" dirty="0"/>
            </a:br>
            <a:r>
              <a:rPr lang="no-NO" sz="1400" dirty="0"/>
              <a:t>Sak 9: Behandle idrettslagets regnskap</a:t>
            </a:r>
            <a:r>
              <a:rPr lang="nb-NO" sz="1400" dirty="0"/>
              <a:t>, styrets økonomiske beretning og kontrollutvalgets beretning</a:t>
            </a:r>
            <a:br>
              <a:rPr lang="no-NO" sz="1400" dirty="0"/>
            </a:br>
            <a:r>
              <a:rPr lang="no-NO" sz="1400" dirty="0"/>
              <a:t>Sak 10: Behandle saker</a:t>
            </a:r>
            <a:r>
              <a:rPr lang="nb-NO" sz="1400" dirty="0"/>
              <a:t> som fremgår av godkjent saksliste</a:t>
            </a:r>
            <a:br>
              <a:rPr lang="no-NO" sz="1400" dirty="0"/>
            </a:br>
            <a:r>
              <a:rPr lang="no-NO" sz="1400" dirty="0"/>
              <a:t>Sak 11: Fastsette medlemskontingent og</a:t>
            </a:r>
            <a:r>
              <a:rPr lang="nb-NO" sz="1400" dirty="0"/>
              <a:t> eventuelt</a:t>
            </a:r>
            <a:r>
              <a:rPr lang="no-NO" sz="1400" dirty="0"/>
              <a:t> treningsavgift, eller gi fullmakt til å fastsette treningsavgifter</a:t>
            </a:r>
            <a:br>
              <a:rPr lang="no-NO" sz="1400" dirty="0"/>
            </a:br>
            <a:r>
              <a:rPr lang="no-NO" sz="1400" dirty="0"/>
              <a:t>Sak 12: Vedta idrettslagets budsjett</a:t>
            </a:r>
            <a:br>
              <a:rPr lang="no-NO" sz="1400" dirty="0"/>
            </a:br>
            <a:r>
              <a:rPr lang="no-NO" sz="1400" dirty="0"/>
              <a:t>Sak 13: Behandle idrettslagets organisasjonsplan</a:t>
            </a:r>
            <a:br>
              <a:rPr lang="no-NO" sz="1400" dirty="0"/>
            </a:br>
            <a:r>
              <a:rPr lang="no-NO" sz="1400" dirty="0"/>
              <a:t>Sak 14: Foreta følgende valg:</a:t>
            </a:r>
            <a:br>
              <a:rPr lang="no-NO" sz="1400" dirty="0"/>
            </a:br>
            <a:r>
              <a:rPr lang="no-NO" sz="1400" dirty="0"/>
              <a:t>14.1 Styreleder, nestleder, øvrige styremedlemmer</a:t>
            </a:r>
            <a:r>
              <a:rPr lang="nb-NO" sz="1400" dirty="0"/>
              <a:t> og </a:t>
            </a:r>
            <a:r>
              <a:rPr lang="no-NO" sz="1400" dirty="0"/>
              <a:t>varamedlem</a:t>
            </a:r>
            <a:br>
              <a:rPr lang="no-NO" sz="1400" dirty="0"/>
            </a:br>
            <a:r>
              <a:rPr lang="no-NO" sz="1400" dirty="0"/>
              <a:t>14.2 Kontrollutvalg</a:t>
            </a:r>
            <a:r>
              <a:rPr lang="nb-NO" sz="1400" dirty="0"/>
              <a:t>ets leder, medlem og varamedlem</a:t>
            </a:r>
            <a:br>
              <a:rPr lang="no-NO" sz="1400" dirty="0"/>
            </a:br>
            <a:r>
              <a:rPr lang="no-NO" sz="1400" dirty="0"/>
              <a:t>14.3 Representanter til ting og møter i de organisasjonsledd idrettslaget har representasjonsrett eller gi styret fullmakt til å oppnevne representantene</a:t>
            </a:r>
            <a:br>
              <a:rPr lang="no-NO" sz="1400" dirty="0"/>
            </a:br>
            <a:r>
              <a:rPr lang="no-NO" sz="1400" dirty="0"/>
              <a:t>14.4 Valgkomite</a:t>
            </a:r>
            <a:r>
              <a:rPr lang="nb-NO" sz="1400" dirty="0"/>
              <a:t>ens leder, medlemmer og varamedlem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SzPts val="1400"/>
              <a:buNone/>
            </a:pPr>
            <a:r>
              <a:rPr lang="nb-NO" sz="1400" dirty="0">
                <a:solidFill>
                  <a:schemeClr val="tx1"/>
                </a:solidFill>
              </a:rPr>
              <a:t>Sak 15: Beslutte om det skal engasjeres revisor til å revidere idrettslagets regnskap</a:t>
            </a:r>
            <a:br>
              <a:rPr lang="no-NO" sz="1400" dirty="0"/>
            </a:br>
            <a:endParaRPr sz="1400"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no-NO" sz="1400" dirty="0"/>
              <a:t>Avslutning</a:t>
            </a:r>
            <a:endParaRPr dirty="0"/>
          </a:p>
        </p:txBody>
      </p:sp>
      <p:sp>
        <p:nvSpPr>
          <p:cNvPr id="121" name="Google Shape;121;p2"/>
          <p:cNvSpPr/>
          <p:nvPr/>
        </p:nvSpPr>
        <p:spPr>
          <a:xfrm>
            <a:off x="191069" y="-150395"/>
            <a:ext cx="192505" cy="7158789"/>
          </a:xfrm>
          <a:prstGeom prst="rect">
            <a:avLst/>
          </a:prstGeom>
          <a:solidFill>
            <a:srgbClr val="2F549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4400"/>
              <a:buFont typeface="Calibri"/>
              <a:buNone/>
            </a:pPr>
            <a:r>
              <a:rPr lang="no-NO" sz="3600" dirty="0">
                <a:solidFill>
                  <a:srgbClr val="2F5496"/>
                </a:solidFill>
              </a:rPr>
              <a:t>Konstituering</a:t>
            </a:r>
            <a:endParaRPr sz="3600" dirty="0"/>
          </a:p>
        </p:txBody>
      </p:sp>
      <p:sp>
        <p:nvSpPr>
          <p:cNvPr id="128" name="Google Shape;128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o-NO" dirty="0"/>
              <a:t>Valg av dirigent</a:t>
            </a:r>
            <a:endParaRPr lang="nb-NO" dirty="0"/>
          </a:p>
          <a:p>
            <a:pPr marL="685800" lvl="1" indent="-228600">
              <a:spcBef>
                <a:spcPts val="0"/>
              </a:spcBef>
              <a:buSzPts val="2800"/>
            </a:pPr>
            <a:r>
              <a:rPr lang="nb-NO" dirty="0"/>
              <a:t>Forslag: Aslak Runde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o-NO" dirty="0"/>
              <a:t>Valg av </a:t>
            </a:r>
            <a:r>
              <a:rPr lang="nb-NO" dirty="0"/>
              <a:t>protokollfører</a:t>
            </a:r>
          </a:p>
          <a:p>
            <a:pPr marL="685800" lvl="1" indent="-228600">
              <a:spcBef>
                <a:spcPts val="1000"/>
              </a:spcBef>
              <a:buSzPts val="2800"/>
            </a:pPr>
            <a:r>
              <a:rPr lang="nb-NO" dirty="0"/>
              <a:t>Forslag: Ida Haugstad Stake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o-NO" dirty="0"/>
              <a:t>Valg av to medlemmer til å underskrive protokollen</a:t>
            </a:r>
            <a:endParaRPr lang="nb-NO" dirty="0"/>
          </a:p>
          <a:p>
            <a:pPr marL="685800" lvl="1" indent="-228600">
              <a:spcBef>
                <a:spcPts val="1000"/>
              </a:spcBef>
              <a:buSzPts val="2800"/>
            </a:pPr>
            <a:r>
              <a:rPr lang="nb-NO"/>
              <a:t>Forslag: </a:t>
            </a:r>
            <a:endParaRPr dirty="0"/>
          </a:p>
        </p:txBody>
      </p:sp>
      <p:sp>
        <p:nvSpPr>
          <p:cNvPr id="129" name="Google Shape;129;p3"/>
          <p:cNvSpPr/>
          <p:nvPr/>
        </p:nvSpPr>
        <p:spPr>
          <a:xfrm>
            <a:off x="191069" y="-150395"/>
            <a:ext cx="192505" cy="7158789"/>
          </a:xfrm>
          <a:prstGeom prst="rect">
            <a:avLst/>
          </a:prstGeom>
          <a:solidFill>
            <a:srgbClr val="2F549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"/>
          <p:cNvSpPr txBox="1">
            <a:spLocks noGrp="1"/>
          </p:cNvSpPr>
          <p:nvPr>
            <p:ph type="body" idx="1"/>
          </p:nvPr>
        </p:nvSpPr>
        <p:spPr>
          <a:xfrm>
            <a:off x="838200" y="730574"/>
            <a:ext cx="10515600" cy="6277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>
              <a:lnSpc>
                <a:spcPct val="150000"/>
              </a:lnSpc>
              <a:spcBef>
                <a:spcPts val="0"/>
              </a:spcBef>
              <a:buSzPts val="2800"/>
              <a:buNone/>
            </a:pPr>
            <a:r>
              <a:rPr lang="nb-NO" dirty="0"/>
              <a:t>Sak 5: Godkjenne forretningsorden</a:t>
            </a:r>
          </a:p>
          <a:p>
            <a:pPr marL="0" indent="0">
              <a:buNone/>
            </a:pPr>
            <a:r>
              <a:rPr lang="nb-NO" dirty="0"/>
              <a:t>	Ordet kan bes om ved håndsopprekning.</a:t>
            </a:r>
          </a:p>
          <a:p>
            <a:pPr marL="0" indent="0">
              <a:buNone/>
            </a:pPr>
            <a:r>
              <a:rPr lang="nb-NO" dirty="0"/>
              <a:t>	Dirigent kan foreslå forkortet taletid eller strek.</a:t>
            </a:r>
          </a:p>
          <a:p>
            <a:pPr marL="0" indent="0">
              <a:buNone/>
            </a:pPr>
            <a:r>
              <a:rPr lang="nb-NO" dirty="0"/>
              <a:t>	Forslag kan bare fremmes i saker som står på sakslisten, og 	kreves skriftlig før strek er satt.</a:t>
            </a:r>
          </a:p>
          <a:p>
            <a:pPr marL="0" indent="0">
              <a:buNone/>
            </a:pPr>
            <a:r>
              <a:rPr lang="nb-NO" dirty="0"/>
              <a:t>	</a:t>
            </a:r>
            <a:r>
              <a:rPr lang="nb-NO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Dersom det kreves eller er nødvendig kan det gjennomføres 	skriftlig avstemming. </a:t>
            </a:r>
            <a:br>
              <a:rPr lang="nb-NO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b-NO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nb-NO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Forslag til tellekorps: Ida Haugstad Stake og Ellen Lunde </a:t>
            </a:r>
            <a:br>
              <a:rPr lang="nb-NO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nb-NO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nb-NO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SzPts val="2800"/>
              <a:buNone/>
            </a:pPr>
            <a:r>
              <a:rPr lang="no-NO" dirty="0"/>
              <a:t>Sak </a:t>
            </a:r>
            <a:r>
              <a:rPr lang="nb-NO" dirty="0"/>
              <a:t>6</a:t>
            </a:r>
            <a:r>
              <a:rPr lang="no-NO" dirty="0"/>
              <a:t>: Godkjenne innkallingen</a:t>
            </a:r>
            <a:endParaRPr lang="nb-NO" dirty="0"/>
          </a:p>
          <a:p>
            <a:pPr marL="0" lvl="0" indent="0">
              <a:buSzPts val="2800"/>
              <a:buNone/>
            </a:pPr>
            <a:br>
              <a:rPr lang="no-NO" dirty="0"/>
            </a:br>
            <a:r>
              <a:rPr lang="no-NO" dirty="0"/>
              <a:t>Sak </a:t>
            </a:r>
            <a:r>
              <a:rPr lang="nb-NO" dirty="0"/>
              <a:t>7</a:t>
            </a:r>
            <a:r>
              <a:rPr lang="no-NO" dirty="0"/>
              <a:t>: Godkjenne saklisten</a:t>
            </a:r>
            <a:br>
              <a:rPr lang="no-NO" dirty="0"/>
            </a:br>
            <a:endParaRPr dirty="0"/>
          </a:p>
        </p:txBody>
      </p:sp>
      <p:sp>
        <p:nvSpPr>
          <p:cNvPr id="3" name="Google Shape;147;p5">
            <a:extLst>
              <a:ext uri="{FF2B5EF4-FFF2-40B4-BE49-F238E27FC236}">
                <a16:creationId xmlns:a16="http://schemas.microsoft.com/office/drawing/2014/main" id="{48643DC4-BF8C-451A-93FC-3A72FA9DEE52}"/>
              </a:ext>
            </a:extLst>
          </p:cNvPr>
          <p:cNvSpPr/>
          <p:nvPr/>
        </p:nvSpPr>
        <p:spPr>
          <a:xfrm>
            <a:off x="191069" y="-150395"/>
            <a:ext cx="192505" cy="7158789"/>
          </a:xfrm>
          <a:prstGeom prst="rect">
            <a:avLst/>
          </a:prstGeom>
          <a:solidFill>
            <a:srgbClr val="2F549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5"/>
          <p:cNvSpPr txBox="1">
            <a:spLocks noGrp="1"/>
          </p:cNvSpPr>
          <p:nvPr>
            <p:ph type="title"/>
          </p:nvPr>
        </p:nvSpPr>
        <p:spPr>
          <a:xfrm>
            <a:off x="658090" y="114248"/>
            <a:ext cx="10875819" cy="113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no-NO" sz="3600" dirty="0">
                <a:solidFill>
                  <a:schemeClr val="accent1">
                    <a:lumMod val="75000"/>
                  </a:schemeClr>
                </a:solidFill>
              </a:rPr>
              <a:t>Sak 8:</a:t>
            </a:r>
            <a:r>
              <a:rPr lang="nb-NO" sz="3600" dirty="0">
                <a:solidFill>
                  <a:schemeClr val="accent1">
                    <a:lumMod val="75000"/>
                  </a:schemeClr>
                </a:solidFill>
              </a:rPr>
              <a:t> Behandle</a:t>
            </a:r>
            <a:r>
              <a:rPr lang="no-NO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nb-NO" sz="3600" dirty="0">
                <a:solidFill>
                  <a:schemeClr val="accent1">
                    <a:lumMod val="75000"/>
                  </a:schemeClr>
                </a:solidFill>
              </a:rPr>
              <a:t>idrettslagets</a:t>
            </a:r>
            <a:r>
              <a:rPr lang="no-NO" sz="3600" dirty="0">
                <a:solidFill>
                  <a:schemeClr val="accent1">
                    <a:lumMod val="75000"/>
                  </a:schemeClr>
                </a:solidFill>
              </a:rPr>
              <a:t> årsberetning for 202</a:t>
            </a:r>
            <a:r>
              <a:rPr lang="nb-NO" sz="36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endParaRPr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C06B628-9978-470D-B242-D9DB54B97C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46" name="Google Shape;146;p5"/>
          <p:cNvSpPr/>
          <p:nvPr/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5"/>
          <p:cNvSpPr/>
          <p:nvPr/>
        </p:nvSpPr>
        <p:spPr>
          <a:xfrm>
            <a:off x="191069" y="-150395"/>
            <a:ext cx="192505" cy="7158789"/>
          </a:xfrm>
          <a:prstGeom prst="rect">
            <a:avLst/>
          </a:prstGeom>
          <a:solidFill>
            <a:srgbClr val="2F549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Bilde 4" descr="Et bilde som inneholder himmel, gress, person, utendørs&#10;&#10;Automatisk generert beskrivelse">
            <a:extLst>
              <a:ext uri="{FF2B5EF4-FFF2-40B4-BE49-F238E27FC236}">
                <a16:creationId xmlns:a16="http://schemas.microsoft.com/office/drawing/2014/main" id="{A0E814C1-DFC0-429E-9FEB-CF9C01C5C6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6491" y="1825625"/>
            <a:ext cx="5446567" cy="4078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"/>
          <p:cNvSpPr txBox="1">
            <a:spLocks noGrp="1"/>
          </p:cNvSpPr>
          <p:nvPr>
            <p:ph type="title"/>
          </p:nvPr>
        </p:nvSpPr>
        <p:spPr>
          <a:xfrm>
            <a:off x="798781" y="208486"/>
            <a:ext cx="7059029" cy="746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4400"/>
            </a:pPr>
            <a:r>
              <a:rPr lang="nb-NO" sz="4000" dirty="0">
                <a:solidFill>
                  <a:srgbClr val="2F5496"/>
                </a:solidFill>
              </a:rPr>
              <a:t>Sak 9: Behandle regnskapet 2021</a:t>
            </a:r>
            <a:br>
              <a:rPr lang="nb-NO" sz="4000" dirty="0">
                <a:solidFill>
                  <a:srgbClr val="2F5496"/>
                </a:solidFill>
              </a:rPr>
            </a:br>
            <a:br>
              <a:rPr lang="nb-NO" sz="4000" dirty="0">
                <a:solidFill>
                  <a:srgbClr val="2F5496"/>
                </a:solidFill>
              </a:rPr>
            </a:br>
            <a:endParaRPr lang="nb-NO" sz="4000" dirty="0"/>
          </a:p>
        </p:txBody>
      </p:sp>
      <p:sp>
        <p:nvSpPr>
          <p:cNvPr id="154" name="Google Shape;154;p6"/>
          <p:cNvSpPr/>
          <p:nvPr/>
        </p:nvSpPr>
        <p:spPr>
          <a:xfrm>
            <a:off x="191069" y="-150395"/>
            <a:ext cx="192505" cy="7158789"/>
          </a:xfrm>
          <a:prstGeom prst="rect">
            <a:avLst/>
          </a:prstGeom>
          <a:solidFill>
            <a:srgbClr val="2F549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2CA5883A-A819-4B41-993F-7252A4B27DBA}"/>
              </a:ext>
            </a:extLst>
          </p:cNvPr>
          <p:cNvSpPr txBox="1"/>
          <p:nvPr/>
        </p:nvSpPr>
        <p:spPr>
          <a:xfrm>
            <a:off x="798781" y="1848895"/>
            <a:ext cx="6273522" cy="2556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lphaLcPeriod"/>
            </a:pPr>
            <a:r>
              <a:rPr lang="nb-NO" sz="2800" dirty="0">
                <a:latin typeface="Calibri" panose="020F0502020204030204" pitchFamily="34" charset="0"/>
                <a:cs typeface="Calibri" panose="020F0502020204030204" pitchFamily="34" charset="0"/>
              </a:rPr>
              <a:t>Idrettslagets regnskap 2021</a:t>
            </a:r>
          </a:p>
          <a:p>
            <a:pPr marL="342900" indent="-342900">
              <a:lnSpc>
                <a:spcPct val="200000"/>
              </a:lnSpc>
              <a:buFont typeface="+mj-lt"/>
              <a:buAutoNum type="alphaLcPeriod"/>
            </a:pPr>
            <a:r>
              <a:rPr lang="nb-NO" sz="2800" dirty="0">
                <a:latin typeface="Calibri" panose="020F0502020204030204" pitchFamily="34" charset="0"/>
                <a:cs typeface="Calibri" panose="020F0502020204030204" pitchFamily="34" charset="0"/>
              </a:rPr>
              <a:t>Styrets økonomiske beretning </a:t>
            </a:r>
          </a:p>
          <a:p>
            <a:pPr marL="342900" indent="-342900">
              <a:lnSpc>
                <a:spcPct val="200000"/>
              </a:lnSpc>
              <a:buFont typeface="+mj-lt"/>
              <a:buAutoNum type="alphaLcPeriod"/>
            </a:pPr>
            <a:r>
              <a:rPr lang="nb-NO" sz="2800" dirty="0">
                <a:latin typeface="Calibri" panose="020F0502020204030204" pitchFamily="34" charset="0"/>
                <a:cs typeface="Calibri" panose="020F0502020204030204" pitchFamily="34" charset="0"/>
              </a:rPr>
              <a:t>Kontrollutvalgets beretning </a:t>
            </a:r>
          </a:p>
        </p:txBody>
      </p:sp>
      <p:pic>
        <p:nvPicPr>
          <p:cNvPr id="4" name="Bilde 3" descr="Et bilde som inneholder tekst&#10;&#10;Automatisk generert beskrivelse">
            <a:extLst>
              <a:ext uri="{FF2B5EF4-FFF2-40B4-BE49-F238E27FC236}">
                <a16:creationId xmlns:a16="http://schemas.microsoft.com/office/drawing/2014/main" id="{FDEFEECD-5C73-45AE-AE92-37FDB5A054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678" t="2019" r="22868" b="7180"/>
          <a:stretch/>
        </p:blipFill>
        <p:spPr>
          <a:xfrm rot="5400000">
            <a:off x="7437870" y="1066568"/>
            <a:ext cx="3379844" cy="4850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4000"/>
              <a:buFont typeface="Calibri"/>
              <a:buNone/>
            </a:pPr>
            <a:r>
              <a:rPr lang="no-NO" sz="3600" dirty="0">
                <a:solidFill>
                  <a:srgbClr val="2F5496"/>
                </a:solidFill>
              </a:rPr>
              <a:t>Sak 10: </a:t>
            </a:r>
            <a:r>
              <a:rPr lang="nb-NO" sz="3600" dirty="0">
                <a:solidFill>
                  <a:srgbClr val="2F5496"/>
                </a:solidFill>
              </a:rPr>
              <a:t>Behandle saker som fremgår av godkjent saksliste </a:t>
            </a:r>
            <a:endParaRPr sz="4000" dirty="0"/>
          </a:p>
        </p:txBody>
      </p:sp>
      <p:sp>
        <p:nvSpPr>
          <p:cNvPr id="164" name="Google Shape;164;p7"/>
          <p:cNvSpPr/>
          <p:nvPr/>
        </p:nvSpPr>
        <p:spPr>
          <a:xfrm>
            <a:off x="191069" y="-150395"/>
            <a:ext cx="192505" cy="7158789"/>
          </a:xfrm>
          <a:prstGeom prst="rect">
            <a:avLst/>
          </a:prstGeom>
          <a:solidFill>
            <a:srgbClr val="2F549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no-NO" dirty="0"/>
              <a:t>Forslag fra styret: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no-NO" dirty="0"/>
              <a:t>10.1:</a:t>
            </a:r>
            <a:r>
              <a:rPr lang="nb-NO" dirty="0"/>
              <a:t> Oppdatering av </a:t>
            </a:r>
            <a:r>
              <a:rPr lang="no-NO" dirty="0"/>
              <a:t>lovnorm</a:t>
            </a:r>
            <a:br>
              <a:rPr lang="nb-NO" dirty="0"/>
            </a:br>
            <a:endParaRPr lang="nb-NO" sz="24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nb-NO" dirty="0"/>
              <a:t>10.2: </a:t>
            </a:r>
            <a:r>
              <a:rPr lang="nb-NO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 på mulighetene for å danne en felles </a:t>
            </a:r>
            <a:br>
              <a:rPr lang="nb-NO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nb-NO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klubb for jenter og gutter</a:t>
            </a:r>
            <a:br>
              <a:rPr lang="nb-NO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nb-NO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no-NO" dirty="0"/>
              <a:t>10.</a:t>
            </a:r>
            <a:r>
              <a:rPr lang="nb-NO" dirty="0"/>
              <a:t>3</a:t>
            </a:r>
            <a:r>
              <a:rPr lang="no-NO" dirty="0"/>
              <a:t>: Handlingsplan	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nb-NO"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no-NO" dirty="0"/>
              <a:t>Ingen andre innkomne saker</a:t>
            </a:r>
            <a:endParaRPr dirty="0"/>
          </a:p>
        </p:txBody>
      </p:sp>
      <p:pic>
        <p:nvPicPr>
          <p:cNvPr id="3" name="Bilde 2" descr="Et bilde som inneholder gress, himmel, utendørs, fotball&#10;&#10;Automatisk generert beskrivelse">
            <a:extLst>
              <a:ext uri="{FF2B5EF4-FFF2-40B4-BE49-F238E27FC236}">
                <a16:creationId xmlns:a16="http://schemas.microsoft.com/office/drawing/2014/main" id="{C9BCF722-87AA-49C3-A7A9-01ABCBDA3A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0144" y="3170795"/>
            <a:ext cx="3990787" cy="3473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8"/>
          <p:cNvSpPr txBox="1">
            <a:spLocks noGrp="1"/>
          </p:cNvSpPr>
          <p:nvPr>
            <p:ph type="title"/>
          </p:nvPr>
        </p:nvSpPr>
        <p:spPr>
          <a:xfrm>
            <a:off x="838200" y="286468"/>
            <a:ext cx="11284974" cy="1060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600"/>
              <a:buFont typeface="Calibri"/>
              <a:buNone/>
            </a:pPr>
            <a:r>
              <a:rPr lang="no-NO" sz="3600" dirty="0">
                <a:solidFill>
                  <a:srgbClr val="2F5496"/>
                </a:solidFill>
              </a:rPr>
              <a:t>Sak 11: </a:t>
            </a:r>
            <a:r>
              <a:rPr lang="nb-NO" sz="3600" dirty="0">
                <a:solidFill>
                  <a:srgbClr val="2F5496"/>
                </a:solidFill>
              </a:rPr>
              <a:t>Fastsette m</a:t>
            </a:r>
            <a:r>
              <a:rPr lang="no-NO" sz="3600" dirty="0">
                <a:solidFill>
                  <a:srgbClr val="2F5496"/>
                </a:solidFill>
              </a:rPr>
              <a:t>edlemskontingent og </a:t>
            </a:r>
            <a:r>
              <a:rPr lang="nb-NO" sz="3600" dirty="0">
                <a:solidFill>
                  <a:srgbClr val="2F5496"/>
                </a:solidFill>
              </a:rPr>
              <a:t>aktivitet</a:t>
            </a:r>
            <a:r>
              <a:rPr lang="no-NO" sz="3600" dirty="0">
                <a:solidFill>
                  <a:srgbClr val="2F5496"/>
                </a:solidFill>
              </a:rPr>
              <a:t>savgif</a:t>
            </a:r>
            <a:r>
              <a:rPr lang="nb-NO" sz="3600" dirty="0">
                <a:solidFill>
                  <a:srgbClr val="2F5496"/>
                </a:solidFill>
              </a:rPr>
              <a:t>t</a:t>
            </a:r>
            <a:endParaRPr dirty="0"/>
          </a:p>
        </p:txBody>
      </p:sp>
      <p:graphicFrame>
        <p:nvGraphicFramePr>
          <p:cNvPr id="172" name="Google Shape;172;p8"/>
          <p:cNvGraphicFramePr/>
          <p:nvPr>
            <p:extLst>
              <p:ext uri="{D42A27DB-BD31-4B8C-83A1-F6EECF244321}">
                <p14:modId xmlns:p14="http://schemas.microsoft.com/office/powerpoint/2010/main" val="3415848026"/>
              </p:ext>
            </p:extLst>
          </p:nvPr>
        </p:nvGraphicFramePr>
        <p:xfrm>
          <a:off x="1998242" y="1347020"/>
          <a:ext cx="8195515" cy="3541104"/>
        </p:xfrm>
        <a:graphic>
          <a:graphicData uri="http://schemas.openxmlformats.org/drawingml/2006/table">
            <a:tbl>
              <a:tblPr firstRow="1" firstCol="1" bandRow="1">
                <a:noFill/>
                <a:tableStyleId>{E1D1512B-300B-4EC9-A599-2193951810F9}</a:tableStyleId>
              </a:tblPr>
              <a:tblGrid>
                <a:gridCol w="3839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55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48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53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727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200" u="none" strike="noStrike" cap="none" dirty="0"/>
                        <a:t> 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600" u="none" strike="noStrike" cap="none" dirty="0"/>
                        <a:t>Kontingent</a:t>
                      </a: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600" u="none" strike="noStrike" cap="none" dirty="0"/>
                        <a:t>Aktivitetsavgift</a:t>
                      </a: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600" u="none" strike="noStrike" cap="none" dirty="0"/>
                        <a:t>SUM</a:t>
                      </a: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400" u="none" strike="noStrike" cap="none" dirty="0"/>
                        <a:t>Senior A-lag </a:t>
                      </a: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400" u="none" strike="noStrike" cap="none" dirty="0"/>
                        <a:t>400,-</a:t>
                      </a:r>
                      <a:endParaRPr sz="12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400" u="none" strike="noStrike" cap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4</a:t>
                      </a:r>
                      <a:r>
                        <a:rPr lang="nb-NO" sz="1400" u="none" strike="noStrike" cap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</a:t>
                      </a:r>
                      <a:r>
                        <a:rPr lang="no-NO" sz="1400" u="none" strike="noStrike" cap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00,-</a:t>
                      </a:r>
                      <a:endParaRPr sz="1200" u="none" strike="noStrike" cap="non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400" u="none" strike="noStrike" cap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4</a:t>
                      </a:r>
                      <a:r>
                        <a:rPr lang="nb-NO" sz="1400" u="none" strike="noStrike" cap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6</a:t>
                      </a:r>
                      <a:r>
                        <a:rPr lang="no-NO" sz="1400" u="none" strike="noStrike" cap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00,-</a:t>
                      </a:r>
                      <a:endParaRPr sz="1200" u="none" strike="noStrike" cap="non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400" u="none" strike="noStrike" cap="none" dirty="0"/>
                        <a:t>Senior bredde</a:t>
                      </a: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400" u="none" strike="noStrike" cap="none" dirty="0"/>
                        <a:t>400,-</a:t>
                      </a:r>
                      <a:endParaRPr sz="12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1400" u="none" strike="noStrike" cap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20</a:t>
                      </a:r>
                      <a:r>
                        <a:rPr lang="no-NO" sz="1400" u="none" strike="noStrike" cap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00,-</a:t>
                      </a:r>
                      <a:endParaRPr sz="1200" u="none" strike="noStrike" cap="non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400" u="none" strike="noStrike" cap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</a:t>
                      </a:r>
                      <a:r>
                        <a:rPr lang="nb-NO" sz="1400" u="none" strike="noStrike" cap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4</a:t>
                      </a:r>
                      <a:r>
                        <a:rPr lang="no-NO" sz="1400" u="none" strike="noStrike" cap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00,-</a:t>
                      </a:r>
                      <a:endParaRPr sz="1200" u="none" strike="noStrike" cap="non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400" u="none" strike="noStrike" cap="none" dirty="0"/>
                        <a:t>J15 – J17</a:t>
                      </a:r>
                      <a:r>
                        <a:rPr lang="nb-NO" sz="1400" u="none" strike="noStrike" cap="none" dirty="0"/>
                        <a:t> - rekrutt</a:t>
                      </a: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400" u="none" strike="noStrike" cap="none"/>
                        <a:t>400,-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400" u="none" strike="noStrike" cap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3</a:t>
                      </a:r>
                      <a:r>
                        <a:rPr lang="nb-NO" sz="1400" u="none" strike="noStrike" cap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5</a:t>
                      </a:r>
                      <a:r>
                        <a:rPr lang="no-NO" sz="1400" u="none" strike="noStrike" cap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00,-</a:t>
                      </a:r>
                      <a:endParaRPr sz="1200" u="none" strike="noStrike" cap="non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400" u="none" strike="noStrike" cap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3</a:t>
                      </a:r>
                      <a:r>
                        <a:rPr lang="nb-NO" sz="1400" u="none" strike="noStrike" cap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9</a:t>
                      </a:r>
                      <a:r>
                        <a:rPr lang="no-NO" sz="1400" u="none" strike="noStrike" cap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00,-</a:t>
                      </a:r>
                      <a:endParaRPr sz="1200" u="none" strike="noStrike" cap="non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400" u="none" strike="noStrike" cap="none" dirty="0"/>
                        <a:t>J13 – J14</a:t>
                      </a: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400" u="none" strike="noStrike" cap="none"/>
                        <a:t>400,-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400" u="none" strike="noStrike" cap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</a:t>
                      </a:r>
                      <a:r>
                        <a:rPr lang="nb-NO" sz="1400" u="none" strike="noStrike" cap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9</a:t>
                      </a:r>
                      <a:r>
                        <a:rPr lang="no-NO" sz="1400" u="none" strike="noStrike" cap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00,-</a:t>
                      </a:r>
                      <a:endParaRPr sz="1200" u="none" strike="noStrike" cap="non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400" u="none" strike="noStrike" cap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3</a:t>
                      </a:r>
                      <a:r>
                        <a:rPr lang="nb-NO" sz="1400" u="none" strike="noStrike" cap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3</a:t>
                      </a:r>
                      <a:r>
                        <a:rPr lang="no-NO" sz="1400" u="none" strike="noStrike" cap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00,-</a:t>
                      </a:r>
                      <a:endParaRPr sz="1200" u="none" strike="noStrike" cap="non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400" u="none" strike="noStrike" cap="none" dirty="0"/>
                        <a:t>J12</a:t>
                      </a: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400" u="none" strike="noStrike" cap="none"/>
                        <a:t>400,-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1400" u="none" strike="noStrike" cap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21</a:t>
                      </a:r>
                      <a:r>
                        <a:rPr lang="no-NO" sz="1400" u="none" strike="noStrike" cap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00,-</a:t>
                      </a:r>
                      <a:endParaRPr sz="1200" u="none" strike="noStrike" cap="non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400" u="none" strike="noStrike" cap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</a:t>
                      </a:r>
                      <a:r>
                        <a:rPr lang="nb-NO" sz="1400" u="none" strike="noStrike" cap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5</a:t>
                      </a:r>
                      <a:r>
                        <a:rPr lang="no-NO" sz="1400" u="none" strike="noStrike" cap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00,-</a:t>
                      </a:r>
                      <a:endParaRPr sz="1200" u="none" strike="noStrike" cap="non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8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1400" u="none" strike="noStrike" cap="none" dirty="0"/>
                        <a:t>J11</a:t>
                      </a: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400" u="none" strike="noStrike" cap="none"/>
                        <a:t>400,-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1400" u="none" strike="noStrike" cap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2000,-</a:t>
                      </a:r>
                      <a:endParaRPr sz="1200" u="none" strike="noStrike" cap="non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1400" u="none" strike="noStrike" cap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24</a:t>
                      </a:r>
                      <a:r>
                        <a:rPr lang="no-NO" sz="1400" u="none" strike="noStrike" cap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00,-</a:t>
                      </a:r>
                      <a:endParaRPr sz="1200" u="none" strike="noStrike" cap="non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871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400" u="none" strike="noStrike" cap="none" dirty="0"/>
                        <a:t>J</a:t>
                      </a:r>
                      <a:r>
                        <a:rPr lang="nb-NO" sz="1400" u="none" strike="noStrike" cap="none" dirty="0"/>
                        <a:t>7 – J10</a:t>
                      </a: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400" u="none" strike="noStrike" cap="none"/>
                        <a:t>400,-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1400" u="none" strike="noStrike" cap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900,-</a:t>
                      </a:r>
                      <a:endParaRPr sz="1200" u="none" strike="noStrike" cap="non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1400" u="none" strike="noStrike" cap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13</a:t>
                      </a:r>
                      <a:r>
                        <a:rPr lang="no-NO" sz="1400" u="none" strike="noStrike" cap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00,-</a:t>
                      </a:r>
                      <a:endParaRPr sz="1200" u="none" strike="noStrike" cap="non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8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14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J6</a:t>
                      </a: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14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400,-</a:t>
                      </a: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400" u="none" strike="noStrike" cap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 </a:t>
                      </a:r>
                      <a:endParaRPr sz="1200" u="none" strike="noStrike" cap="non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1400" u="none" strike="noStrike" cap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400,-</a:t>
                      </a:r>
                      <a:r>
                        <a:rPr lang="no-NO" sz="1400" u="none" strike="noStrike" cap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 </a:t>
                      </a:r>
                      <a:endParaRPr sz="1200" u="none" strike="noStrike" cap="non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nb-NO" sz="1400" u="none" strike="noStrike" cap="none" dirty="0"/>
                        <a:t>Støttemedlemskap Aktive medlemmer i støtteapparat</a:t>
                      </a:r>
                      <a:endParaRPr lang="nb-NO"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400" u="none" strike="noStrike" cap="none"/>
                        <a:t>100,-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400" u="none" strike="noStrike" cap="none" dirty="0"/>
                        <a:t> </a:t>
                      </a:r>
                      <a:endParaRPr sz="12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400" u="none" strike="noStrike" cap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 </a:t>
                      </a:r>
                      <a:r>
                        <a:rPr lang="nb-NO" sz="1400" u="none" strike="noStrike" cap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100,-</a:t>
                      </a:r>
                      <a:endParaRPr sz="1200" u="none" strike="noStrike" cap="non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73" name="Google Shape;173;p8"/>
          <p:cNvSpPr/>
          <p:nvPr/>
        </p:nvSpPr>
        <p:spPr>
          <a:xfrm>
            <a:off x="191069" y="-150395"/>
            <a:ext cx="192505" cy="7158789"/>
          </a:xfrm>
          <a:prstGeom prst="rect">
            <a:avLst/>
          </a:prstGeom>
          <a:solidFill>
            <a:srgbClr val="2F549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8"/>
          <p:cNvSpPr/>
          <p:nvPr/>
        </p:nvSpPr>
        <p:spPr>
          <a:xfrm>
            <a:off x="928821" y="5054977"/>
            <a:ext cx="11194353" cy="1685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b-NO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Styrets forslag: </a:t>
            </a:r>
            <a:br>
              <a:rPr lang="nb-NO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b-NO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Medlemskontingent: beholde 400kr i medlemskontingent på lagene og 100kr for støtteapparat og støttemedlemmer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b-NO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Aktivitetsavgift: årsmøtet gir styret fullmakt til å fastsette aktivitetsavgiftene utenom årsmøtet. 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b-NO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Styret ønsker å informere om at det er diskutert en økning på 100kr for J7-J11 og 200kr for J12-senior, 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samt at rekrutt får treningsavgift på nivå med J17 da e er samme treningsgruppe (UG). 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</a:pPr>
            <a:r>
              <a:rPr lang="no-NO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Sak 12: Budsjett 2021</a:t>
            </a:r>
            <a:endParaRPr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400C035-0BC0-465F-B748-70CC9D5DF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8095" y="337545"/>
            <a:ext cx="8245517" cy="435133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nb-NO" sz="3600" dirty="0">
                <a:solidFill>
                  <a:schemeClr val="accent1">
                    <a:lumMod val="75000"/>
                  </a:schemeClr>
                </a:solidFill>
              </a:rPr>
              <a:t>Sak 12: Vedta idrettslagets budsjett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26213032-F7C6-46F6-91DA-FEA15F0E583A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83" name="Google Shape;183;p9"/>
          <p:cNvSpPr/>
          <p:nvPr/>
        </p:nvSpPr>
        <p:spPr>
          <a:xfrm>
            <a:off x="191069" y="-150395"/>
            <a:ext cx="192505" cy="7158789"/>
          </a:xfrm>
          <a:prstGeom prst="rect">
            <a:avLst/>
          </a:prstGeom>
          <a:solidFill>
            <a:srgbClr val="2F549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84" name="Google Shape;184;p9"/>
          <p:cNvGraphicFramePr/>
          <p:nvPr>
            <p:extLst>
              <p:ext uri="{D42A27DB-BD31-4B8C-83A1-F6EECF244321}">
                <p14:modId xmlns:p14="http://schemas.microsoft.com/office/powerpoint/2010/main" val="2625307545"/>
              </p:ext>
            </p:extLst>
          </p:nvPr>
        </p:nvGraphicFramePr>
        <p:xfrm>
          <a:off x="2813562" y="1338851"/>
          <a:ext cx="6717275" cy="5154024"/>
        </p:xfrm>
        <a:graphic>
          <a:graphicData uri="http://schemas.openxmlformats.org/drawingml/2006/table">
            <a:tbl>
              <a:tblPr firstRow="1" firstCol="1" bandRow="1">
                <a:noFill/>
                <a:tableStyleId>{E1D1512B-300B-4EC9-A599-2193951810F9}</a:tableStyleId>
              </a:tblPr>
              <a:tblGrid>
                <a:gridCol w="4388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1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500" u="none" strike="noStrike" cap="none"/>
                        <a:t>Inntekter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100" marR="73100" marT="0" marB="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500" u="none" strike="noStrike" cap="none"/>
                        <a:t>Budsjettert beløp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100" marR="731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500" u="none" strike="noStrike" cap="none"/>
                        <a:t>Salgsinntekter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100" marR="73100" marT="0" marB="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500" u="none" strike="noStrike" cap="none" dirty="0"/>
                        <a:t>1 </a:t>
                      </a:r>
                      <a:r>
                        <a:rPr lang="nb-NO" sz="1500" u="none" strike="noStrike" cap="none" dirty="0"/>
                        <a:t>167</a:t>
                      </a:r>
                      <a:r>
                        <a:rPr lang="no-NO" sz="1500" u="none" strike="noStrike" cap="none" dirty="0"/>
                        <a:t> </a:t>
                      </a:r>
                      <a:r>
                        <a:rPr lang="nb-NO" sz="1500" u="none" strike="noStrike" cap="none" dirty="0"/>
                        <a:t>825</a:t>
                      </a:r>
                      <a:r>
                        <a:rPr lang="no-NO" sz="1500" u="none" strike="noStrike" cap="none" dirty="0"/>
                        <a:t> kr. </a:t>
                      </a:r>
                      <a:endParaRPr sz="15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100" marR="7310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1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500" u="none" strike="noStrike" cap="none"/>
                        <a:t>Medlemskontingent, fotballskoler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100" marR="73100" marT="0" marB="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1500" u="none" strike="noStrike" cap="none" dirty="0"/>
                        <a:t>1 250 000 kr.</a:t>
                      </a:r>
                      <a:endParaRPr sz="15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100" marR="7310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500" u="none" strike="noStrike" cap="none"/>
                        <a:t>Tilskudd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100" marR="73100" marT="0" marB="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1500" u="none" strike="noStrike" cap="none" dirty="0"/>
                        <a:t>798 000 kr.</a:t>
                      </a:r>
                      <a:endParaRPr sz="15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100" marR="7310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500" u="none" strike="noStrike" cap="none"/>
                        <a:t>SUM: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100" marR="73100" marT="0" marB="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1500" u="none" strike="noStrike" cap="none" dirty="0"/>
                        <a:t>3 215 825</a:t>
                      </a:r>
                      <a:r>
                        <a:rPr lang="no-NO" sz="1500" u="none" strike="noStrike" cap="none" dirty="0"/>
                        <a:t> kr. </a:t>
                      </a:r>
                      <a:endParaRPr sz="15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100" marR="7310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1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500" u="none" strike="noStrike" cap="none"/>
                        <a:t> 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100" marR="73100" marT="0" marB="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500" u="none" strike="noStrike" cap="none" dirty="0"/>
                        <a:t> </a:t>
                      </a:r>
                      <a:endParaRPr sz="15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100" marR="7310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1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500" u="none" strike="noStrike" cap="none"/>
                        <a:t>Kostnader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100" marR="73100" marT="0" marB="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500" u="none" strike="noStrike" cap="none"/>
                        <a:t> 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100" marR="7310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1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500" u="none" strike="noStrike" cap="none"/>
                        <a:t>Dugnader, turneringer, arrangement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100" marR="7310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5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r>
                        <a:rPr lang="nb-NO" sz="15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61 899 kr.</a:t>
                      </a:r>
                      <a:endParaRPr lang="nb-NO" sz="15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1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500" u="none" strike="noStrike" cap="none"/>
                        <a:t>Serieutgifter, spillerutgifter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100" marR="7310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5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330 000 kr.</a:t>
                      </a:r>
                      <a:endParaRPr lang="nb-NO" sz="15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1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500" u="none" strike="noStrike" cap="none"/>
                        <a:t>Lønnskostnad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100" marR="7310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5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960 426 kr.</a:t>
                      </a:r>
                      <a:endParaRPr lang="nb-NO" sz="15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082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500" u="none" strike="noStrike" cap="none" dirty="0"/>
                        <a:t>Avskriving varige driftsmidler</a:t>
                      </a:r>
                      <a:endParaRPr sz="15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100" marR="7310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5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11 520 kr.</a:t>
                      </a:r>
                      <a:endParaRPr lang="nb-NO" sz="15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1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500" u="none" strike="noStrike" cap="none"/>
                        <a:t>Leie treningsanlegg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100" marR="7310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5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380 000 kr.</a:t>
                      </a:r>
                      <a:endParaRPr lang="nb-NO" sz="15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1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500" u="none" strike="noStrike" cap="none"/>
                        <a:t>Driftsmateriale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100" marR="7310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5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280 000 kr.</a:t>
                      </a:r>
                      <a:endParaRPr lang="nb-NO" sz="15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1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500" u="none" strike="noStrike" cap="none"/>
                        <a:t>Annen driftskostnad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100" marR="7310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5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941 980 kr.</a:t>
                      </a:r>
                      <a:endParaRPr lang="nb-NO" sz="15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1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500" u="none" strike="noStrike" cap="none"/>
                        <a:t>SUM: 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100" marR="7310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5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3 465 825 kr.</a:t>
                      </a:r>
                      <a:endParaRPr lang="nb-NO" sz="15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1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500" u="none" strike="noStrike" cap="none"/>
                        <a:t> 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100" marR="73100" marT="0" marB="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500" u="none" strike="noStrike" cap="none" dirty="0">
                          <a:solidFill>
                            <a:srgbClr val="FF0000"/>
                          </a:solidFill>
                        </a:rPr>
                        <a:t> </a:t>
                      </a:r>
                      <a:endParaRPr sz="1500" u="none" strike="noStrike" cap="none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100" marR="7310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1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500" u="none" strike="noStrike" cap="none"/>
                        <a:t>Resultat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100" marR="73100" marT="0" marB="0"/>
                </a:tc>
                <a:tc>
                  <a:txBody>
                    <a:bodyPr/>
                    <a:lstStyle/>
                    <a:p>
                      <a:pPr marL="342900" marR="0" lvl="0" indent="-34290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Open Sans"/>
                        <a:buChar char="-"/>
                      </a:pPr>
                      <a:r>
                        <a:rPr lang="nb-NO" sz="1500" u="none" strike="noStrike" cap="none" dirty="0">
                          <a:solidFill>
                            <a:schemeClr val="tx1"/>
                          </a:solidFill>
                        </a:rPr>
                        <a:t>250 000</a:t>
                      </a:r>
                      <a:r>
                        <a:rPr lang="no-NO" sz="1500" u="none" strike="noStrike" cap="none" dirty="0">
                          <a:solidFill>
                            <a:schemeClr val="tx1"/>
                          </a:solidFill>
                        </a:rPr>
                        <a:t> kr. </a:t>
                      </a:r>
                      <a:endParaRPr sz="1500" u="none" strike="noStrike" cap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100" marR="73100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596</TotalTime>
  <Words>1099</Words>
  <Application>Microsoft Office PowerPoint</Application>
  <PresentationFormat>Widescreen</PresentationFormat>
  <Paragraphs>227</Paragraphs>
  <Slides>16</Slides>
  <Notes>13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16</vt:i4>
      </vt:variant>
    </vt:vector>
  </HeadingPairs>
  <TitlesOfParts>
    <vt:vector size="21" baseType="lpstr">
      <vt:lpstr>Arial</vt:lpstr>
      <vt:lpstr>Calibri</vt:lpstr>
      <vt:lpstr>Cambria</vt:lpstr>
      <vt:lpstr>Open Sans</vt:lpstr>
      <vt:lpstr>Office-tema</vt:lpstr>
      <vt:lpstr>Årsmøtet 2022 i LKFK</vt:lpstr>
      <vt:lpstr>Dagsorden for årsmøtet</vt:lpstr>
      <vt:lpstr>Konstituering</vt:lpstr>
      <vt:lpstr>PowerPoint-presentasjon</vt:lpstr>
      <vt:lpstr>Sak 8: Behandle idrettslagets årsberetning for 2021</vt:lpstr>
      <vt:lpstr>Sak 9: Behandle regnskapet 2021  </vt:lpstr>
      <vt:lpstr>Sak 10: Behandle saker som fremgår av godkjent saksliste </vt:lpstr>
      <vt:lpstr>Sak 11: Fastsette medlemskontingent og aktivitetsavgift</vt:lpstr>
      <vt:lpstr>Sak 12: Budsjett 2021</vt:lpstr>
      <vt:lpstr>Sak 13: Behandle idrettslagets organisasjonsplan</vt:lpstr>
      <vt:lpstr>Sak 14: Valg 2022 </vt:lpstr>
      <vt:lpstr>Fortsettelse sak 14</vt:lpstr>
      <vt:lpstr>Fortsettelse sak 14</vt:lpstr>
      <vt:lpstr>Fortsettelse sak 14</vt:lpstr>
      <vt:lpstr>Sak 15: Beslutte om det skal engasjeres revisor til å revidere idrettslagets regnskap </vt:lpstr>
      <vt:lpstr>Avslutning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Tremoen, Sigurd</dc:creator>
  <cp:lastModifiedBy>Lillehammer Kvinnefotballklubb</cp:lastModifiedBy>
  <cp:revision>27</cp:revision>
  <dcterms:created xsi:type="dcterms:W3CDTF">2021-02-22T19:55:21Z</dcterms:created>
  <dcterms:modified xsi:type="dcterms:W3CDTF">2022-02-24T17:20:32Z</dcterms:modified>
</cp:coreProperties>
</file>